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3"/>
  </p:sldMasterIdLst>
  <p:sldIdLst>
    <p:sldId id="256" r:id="rId4"/>
    <p:sldId id="266" r:id="rId5"/>
    <p:sldId id="257" r:id="rId6"/>
    <p:sldId id="267" r:id="rId7"/>
    <p:sldId id="278" r:id="rId8"/>
    <p:sldId id="268" r:id="rId9"/>
    <p:sldId id="279" r:id="rId10"/>
    <p:sldId id="280" r:id="rId11"/>
    <p:sldId id="259" r:id="rId12"/>
    <p:sldId id="270" r:id="rId13"/>
    <p:sldId id="261" r:id="rId14"/>
    <p:sldId id="262" r:id="rId15"/>
    <p:sldId id="271" r:id="rId16"/>
    <p:sldId id="263" r:id="rId17"/>
    <p:sldId id="265" r:id="rId18"/>
    <p:sldId id="274" r:id="rId19"/>
    <p:sldId id="273" r:id="rId20"/>
    <p:sldId id="264" r:id="rId21"/>
    <p:sldId id="275" r:id="rId22"/>
    <p:sldId id="276" r:id="rId23"/>
    <p:sldId id="282"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7FC7F3-3660-4BE0-BF64-214C2EDDE6A7}" v="1" dt="2024-11-05T09:51:30.8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Charters" userId="5dead9a1-f84d-4c7d-aab0-5745bdeae087" providerId="ADAL" clId="{65F8161E-AB4C-452E-A7CC-55D4071564F2}"/>
    <pc:docChg chg="delSld modSld sldOrd">
      <pc:chgData name="Kelly Charters" userId="5dead9a1-f84d-4c7d-aab0-5745bdeae087" providerId="ADAL" clId="{65F8161E-AB4C-452E-A7CC-55D4071564F2}" dt="2024-06-11T06:42:28.220" v="25" actId="47"/>
      <pc:docMkLst>
        <pc:docMk/>
      </pc:docMkLst>
      <pc:sldChg chg="del">
        <pc:chgData name="Kelly Charters" userId="5dead9a1-f84d-4c7d-aab0-5745bdeae087" providerId="ADAL" clId="{65F8161E-AB4C-452E-A7CC-55D4071564F2}" dt="2024-06-11T06:42:28.220" v="25" actId="47"/>
        <pc:sldMkLst>
          <pc:docMk/>
          <pc:sldMk cId="2970957239" sldId="260"/>
        </pc:sldMkLst>
      </pc:sldChg>
      <pc:sldChg chg="modSp mod">
        <pc:chgData name="Kelly Charters" userId="5dead9a1-f84d-4c7d-aab0-5745bdeae087" providerId="ADAL" clId="{65F8161E-AB4C-452E-A7CC-55D4071564F2}" dt="2024-06-11T06:41:15.562" v="6" actId="20577"/>
        <pc:sldMkLst>
          <pc:docMk/>
          <pc:sldMk cId="3344221131" sldId="263"/>
        </pc:sldMkLst>
        <pc:spChg chg="mod">
          <ac:chgData name="Kelly Charters" userId="5dead9a1-f84d-4c7d-aab0-5745bdeae087" providerId="ADAL" clId="{65F8161E-AB4C-452E-A7CC-55D4071564F2}" dt="2024-06-11T06:41:15.562" v="6" actId="20577"/>
          <ac:spMkLst>
            <pc:docMk/>
            <pc:sldMk cId="3344221131" sldId="263"/>
            <ac:spMk id="7" creationId="{F5417C87-E8E8-4BE7-96C0-81BB27CEC431}"/>
          </ac:spMkLst>
        </pc:spChg>
      </pc:sldChg>
      <pc:sldChg chg="ord">
        <pc:chgData name="Kelly Charters" userId="5dead9a1-f84d-4c7d-aab0-5745bdeae087" providerId="ADAL" clId="{65F8161E-AB4C-452E-A7CC-55D4071564F2}" dt="2024-06-11T06:42:13.215" v="23"/>
        <pc:sldMkLst>
          <pc:docMk/>
          <pc:sldMk cId="3203023752" sldId="265"/>
        </pc:sldMkLst>
      </pc:sldChg>
      <pc:sldChg chg="modSp mod">
        <pc:chgData name="Kelly Charters" userId="5dead9a1-f84d-4c7d-aab0-5745bdeae087" providerId="ADAL" clId="{65F8161E-AB4C-452E-A7CC-55D4071564F2}" dt="2024-06-11T06:40:46.093" v="4" actId="20577"/>
        <pc:sldMkLst>
          <pc:docMk/>
          <pc:sldMk cId="3445016916" sldId="270"/>
        </pc:sldMkLst>
        <pc:spChg chg="mod">
          <ac:chgData name="Kelly Charters" userId="5dead9a1-f84d-4c7d-aab0-5745bdeae087" providerId="ADAL" clId="{65F8161E-AB4C-452E-A7CC-55D4071564F2}" dt="2024-06-11T06:40:46.093" v="4" actId="20577"/>
          <ac:spMkLst>
            <pc:docMk/>
            <pc:sldMk cId="3445016916" sldId="270"/>
            <ac:spMk id="3" creationId="{A5C7B2FE-AC5E-465E-891E-1B85A5FCC134}"/>
          </ac:spMkLst>
        </pc:spChg>
      </pc:sldChg>
      <pc:sldChg chg="del">
        <pc:chgData name="Kelly Charters" userId="5dead9a1-f84d-4c7d-aab0-5745bdeae087" providerId="ADAL" clId="{65F8161E-AB4C-452E-A7CC-55D4071564F2}" dt="2024-06-11T06:42:26.176" v="24" actId="47"/>
        <pc:sldMkLst>
          <pc:docMk/>
          <pc:sldMk cId="3907912844" sldId="272"/>
        </pc:sldMkLst>
      </pc:sldChg>
      <pc:sldChg chg="modSp mod">
        <pc:chgData name="Kelly Charters" userId="5dead9a1-f84d-4c7d-aab0-5745bdeae087" providerId="ADAL" clId="{65F8161E-AB4C-452E-A7CC-55D4071564F2}" dt="2024-06-11T06:41:58.986" v="21" actId="20577"/>
        <pc:sldMkLst>
          <pc:docMk/>
          <pc:sldMk cId="2172258903" sldId="273"/>
        </pc:sldMkLst>
        <pc:spChg chg="mod">
          <ac:chgData name="Kelly Charters" userId="5dead9a1-f84d-4c7d-aab0-5745bdeae087" providerId="ADAL" clId="{65F8161E-AB4C-452E-A7CC-55D4071564F2}" dt="2024-06-11T06:41:58.986" v="21" actId="20577"/>
          <ac:spMkLst>
            <pc:docMk/>
            <pc:sldMk cId="2172258903" sldId="273"/>
            <ac:spMk id="7" creationId="{F5417C87-E8E8-4BE7-96C0-81BB27CEC431}"/>
          </ac:spMkLst>
        </pc:spChg>
      </pc:sldChg>
      <pc:sldChg chg="modSp mod">
        <pc:chgData name="Kelly Charters" userId="5dead9a1-f84d-4c7d-aab0-5745bdeae087" providerId="ADAL" clId="{65F8161E-AB4C-452E-A7CC-55D4071564F2}" dt="2024-06-10T15:39:46.232" v="1" actId="207"/>
        <pc:sldMkLst>
          <pc:docMk/>
          <pc:sldMk cId="2615933134" sldId="276"/>
        </pc:sldMkLst>
        <pc:spChg chg="mod">
          <ac:chgData name="Kelly Charters" userId="5dead9a1-f84d-4c7d-aab0-5745bdeae087" providerId="ADAL" clId="{65F8161E-AB4C-452E-A7CC-55D4071564F2}" dt="2024-06-10T15:39:46.232" v="1" actId="207"/>
          <ac:spMkLst>
            <pc:docMk/>
            <pc:sldMk cId="2615933134" sldId="276"/>
            <ac:spMk id="5" creationId="{E6E574C6-D720-4105-B709-FC141786FB35}"/>
          </ac:spMkLst>
        </pc:spChg>
      </pc:sldChg>
    </pc:docChg>
  </pc:docChgLst>
  <pc:docChgLst>
    <pc:chgData name="Kelly Charters" userId="5dead9a1-f84d-4c7d-aab0-5745bdeae087" providerId="ADAL" clId="{6E7FC7F3-3660-4BE0-BF64-214C2EDDE6A7}"/>
    <pc:docChg chg="custSel modSld">
      <pc:chgData name="Kelly Charters" userId="5dead9a1-f84d-4c7d-aab0-5745bdeae087" providerId="ADAL" clId="{6E7FC7F3-3660-4BE0-BF64-214C2EDDE6A7}" dt="2024-11-05T09:55:51.073" v="452" actId="207"/>
      <pc:docMkLst>
        <pc:docMk/>
      </pc:docMkLst>
      <pc:sldChg chg="addSp delSp modSp mod">
        <pc:chgData name="Kelly Charters" userId="5dead9a1-f84d-4c7d-aab0-5745bdeae087" providerId="ADAL" clId="{6E7FC7F3-3660-4BE0-BF64-214C2EDDE6A7}" dt="2024-11-05T09:51:42.787" v="45" actId="20577"/>
        <pc:sldMkLst>
          <pc:docMk/>
          <pc:sldMk cId="988161702" sldId="266"/>
        </pc:sldMkLst>
        <pc:spChg chg="mod">
          <ac:chgData name="Kelly Charters" userId="5dead9a1-f84d-4c7d-aab0-5745bdeae087" providerId="ADAL" clId="{6E7FC7F3-3660-4BE0-BF64-214C2EDDE6A7}" dt="2024-11-05T09:51:22.687" v="9" actId="20577"/>
          <ac:spMkLst>
            <pc:docMk/>
            <pc:sldMk cId="988161702" sldId="266"/>
            <ac:spMk id="3" creationId="{A5C7B2FE-AC5E-465E-891E-1B85A5FCC134}"/>
          </ac:spMkLst>
        </pc:spChg>
        <pc:spChg chg="mod">
          <ac:chgData name="Kelly Charters" userId="5dead9a1-f84d-4c7d-aab0-5745bdeae087" providerId="ADAL" clId="{6E7FC7F3-3660-4BE0-BF64-214C2EDDE6A7}" dt="2024-11-05T09:51:42.787" v="45" actId="20577"/>
          <ac:spMkLst>
            <pc:docMk/>
            <pc:sldMk cId="988161702" sldId="266"/>
            <ac:spMk id="8" creationId="{3F71F91D-A502-444F-A1D0-36261C431727}"/>
          </ac:spMkLst>
        </pc:spChg>
        <pc:picChg chg="del">
          <ac:chgData name="Kelly Charters" userId="5dead9a1-f84d-4c7d-aab0-5745bdeae087" providerId="ADAL" clId="{6E7FC7F3-3660-4BE0-BF64-214C2EDDE6A7}" dt="2024-11-05T09:51:16.653" v="0" actId="478"/>
          <ac:picMkLst>
            <pc:docMk/>
            <pc:sldMk cId="988161702" sldId="266"/>
            <ac:picMk id="6" creationId="{03C0D78B-7901-42EF-AA3C-426987854AD2}"/>
          </ac:picMkLst>
        </pc:picChg>
        <pc:picChg chg="mod">
          <ac:chgData name="Kelly Charters" userId="5dead9a1-f84d-4c7d-aab0-5745bdeae087" providerId="ADAL" clId="{6E7FC7F3-3660-4BE0-BF64-214C2EDDE6A7}" dt="2024-11-05T09:51:20.252" v="1" actId="1076"/>
          <ac:picMkLst>
            <pc:docMk/>
            <pc:sldMk cId="988161702" sldId="266"/>
            <ac:picMk id="7" creationId="{96EEB966-0F61-4498-BE19-230232316D05}"/>
          </ac:picMkLst>
        </pc:picChg>
        <pc:picChg chg="add mod">
          <ac:chgData name="Kelly Charters" userId="5dead9a1-f84d-4c7d-aab0-5745bdeae087" providerId="ADAL" clId="{6E7FC7F3-3660-4BE0-BF64-214C2EDDE6A7}" dt="2024-11-05T09:51:35.084" v="14" actId="1076"/>
          <ac:picMkLst>
            <pc:docMk/>
            <pc:sldMk cId="988161702" sldId="266"/>
            <ac:picMk id="12" creationId="{E570C2AD-9044-4441-999D-F4F9BAD3CDED}"/>
          </ac:picMkLst>
        </pc:picChg>
      </pc:sldChg>
      <pc:sldChg chg="modSp mod">
        <pc:chgData name="Kelly Charters" userId="5dead9a1-f84d-4c7d-aab0-5745bdeae087" providerId="ADAL" clId="{6E7FC7F3-3660-4BE0-BF64-214C2EDDE6A7}" dt="2024-11-05T09:55:51.073" v="452" actId="207"/>
        <pc:sldMkLst>
          <pc:docMk/>
          <pc:sldMk cId="3969461222" sldId="271"/>
        </pc:sldMkLst>
        <pc:spChg chg="mod">
          <ac:chgData name="Kelly Charters" userId="5dead9a1-f84d-4c7d-aab0-5745bdeae087" providerId="ADAL" clId="{6E7FC7F3-3660-4BE0-BF64-214C2EDDE6A7}" dt="2024-11-05T09:55:51.073" v="452" actId="207"/>
          <ac:spMkLst>
            <pc:docMk/>
            <pc:sldMk cId="3969461222" sldId="271"/>
            <ac:spMk id="7" creationId="{F5417C87-E8E8-4BE7-96C0-81BB27CEC431}"/>
          </ac:spMkLst>
        </pc:spChg>
      </pc:sldChg>
      <pc:sldChg chg="modSp mod">
        <pc:chgData name="Kelly Charters" userId="5dead9a1-f84d-4c7d-aab0-5745bdeae087" providerId="ADAL" clId="{6E7FC7F3-3660-4BE0-BF64-214C2EDDE6A7}" dt="2024-11-05T09:54:19.609" v="385" actId="20577"/>
        <pc:sldMkLst>
          <pc:docMk/>
          <pc:sldMk cId="2615933134" sldId="276"/>
        </pc:sldMkLst>
        <pc:spChg chg="mod">
          <ac:chgData name="Kelly Charters" userId="5dead9a1-f84d-4c7d-aab0-5745bdeae087" providerId="ADAL" clId="{6E7FC7F3-3660-4BE0-BF64-214C2EDDE6A7}" dt="2024-11-05T09:54:19.609" v="385" actId="20577"/>
          <ac:spMkLst>
            <pc:docMk/>
            <pc:sldMk cId="2615933134" sldId="276"/>
            <ac:spMk id="5" creationId="{E6E574C6-D720-4105-B709-FC141786FB35}"/>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1B99E7-E7D0-4CB2-A910-731C845433BA}" type="datetimeFigureOut">
              <a:rPr lang="en-GB" smtClean="0"/>
              <a:t>06/08/2025</a:t>
            </a:fld>
            <a:endParaRPr lang="en-GB"/>
          </a:p>
        </p:txBody>
      </p:sp>
      <p:sp>
        <p:nvSpPr>
          <p:cNvPr id="5" name="Footer Placeholder 4"/>
          <p:cNvSpPr>
            <a:spLocks noGrp="1"/>
          </p:cNvSpPr>
          <p:nvPr>
            <p:ph type="ftr" sz="quarter" idx="11"/>
          </p:nvPr>
        </p:nvSpPr>
        <p:spPr>
          <a:xfrm>
            <a:off x="1127124" y="329307"/>
            <a:ext cx="5943668" cy="309201"/>
          </a:xfrm>
        </p:spPr>
        <p:txBody>
          <a:bodyPr/>
          <a:lstStyle/>
          <a:p>
            <a:endParaRPr lang="en-GB"/>
          </a:p>
        </p:txBody>
      </p:sp>
      <p:sp>
        <p:nvSpPr>
          <p:cNvPr id="6" name="Slide Number Placeholder 5"/>
          <p:cNvSpPr>
            <a:spLocks noGrp="1"/>
          </p:cNvSpPr>
          <p:nvPr>
            <p:ph type="sldNum" sz="quarter" idx="12"/>
          </p:nvPr>
        </p:nvSpPr>
        <p:spPr>
          <a:xfrm>
            <a:off x="9924392" y="134930"/>
            <a:ext cx="811019" cy="503578"/>
          </a:xfrm>
        </p:spPr>
        <p:txBody>
          <a:bodyPr/>
          <a:lstStyle/>
          <a:p>
            <a:fld id="{6106001A-863B-472E-8891-0EC88CF84CBF}"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218831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1B99E7-E7D0-4CB2-A910-731C845433BA}" type="datetimeFigureOut">
              <a:rPr lang="en-GB" smtClean="0"/>
              <a:t>06/08/2025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06001A-863B-472E-8891-0EC88CF84CBF}" type="slidenum">
              <a:rPr lang="en-GB" smtClean="0"/>
              <a:t>‹#›</a:t>
            </a:fld>
            <a:endParaRPr lang="en-GB"/>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53567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1B99E7-E7D0-4CB2-A910-731C845433BA}" type="datetimeFigureOut">
              <a:rPr lang="en-GB" smtClean="0"/>
              <a:t>06/08/2025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06001A-863B-472E-8891-0EC88CF84CBF}" type="slidenum">
              <a:rPr lang="en-GB" smtClean="0"/>
              <a:t>‹#›</a:t>
            </a:fld>
            <a:endParaRPr lang="en-GB"/>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970648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sz="1200"/>
            </a:lvl1pPr>
          </a:lstStyle>
          <a:p>
            <a:fld id="{011B99E7-E7D0-4CB2-A910-731C845433BA}" type="datetimeFigureOut">
              <a:rPr lang="en-GB" smtClean="0"/>
              <a:t>06/08/2025</a:t>
            </a:fld>
            <a:endParaRPr lang="en-GB"/>
          </a:p>
        </p:txBody>
      </p:sp>
      <p:sp>
        <p:nvSpPr>
          <p:cNvPr id="5" name="Footer Placeholder 4"/>
          <p:cNvSpPr>
            <a:spLocks noGrp="1"/>
          </p:cNvSpPr>
          <p:nvPr>
            <p:ph type="ftr" sz="quarter" idx="11"/>
          </p:nvPr>
        </p:nvSpPr>
        <p:spPr/>
        <p:txBody>
          <a:bodyPr/>
          <a:lstStyle>
            <a:lvl1pPr>
              <a:defRPr sz="1200"/>
            </a:lvl1pPr>
          </a:lstStyle>
          <a:p>
            <a:endParaRPr lang="en-GB"/>
          </a:p>
        </p:txBody>
      </p:sp>
      <p:sp>
        <p:nvSpPr>
          <p:cNvPr id="6" name="Slide Number Placeholder 5"/>
          <p:cNvSpPr>
            <a:spLocks noGrp="1"/>
          </p:cNvSpPr>
          <p:nvPr>
            <p:ph type="sldNum" sz="quarter" idx="12"/>
          </p:nvPr>
        </p:nvSpPr>
        <p:spPr/>
        <p:txBody>
          <a:bodyPr/>
          <a:lstStyle/>
          <a:p>
            <a:fld id="{6106001A-863B-472E-8891-0EC88CF84CBF}" type="slidenum">
              <a:rPr lang="en-GB" smtClean="0"/>
              <a:t>‹#›</a:t>
            </a:fld>
            <a:endParaRPr lang="en-GB"/>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628473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1B99E7-E7D0-4CB2-A910-731C845433BA}" type="datetimeFigureOut">
              <a:rPr lang="en-GB" smtClean="0"/>
              <a:t>06/08/2025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06001A-863B-472E-8891-0EC88CF84CBF}"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854882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1B99E7-E7D0-4CB2-A910-731C845433BA}" type="datetimeFigureOut">
              <a:rPr lang="en-GB" smtClean="0"/>
              <a:t>06/08/2025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06001A-863B-472E-8891-0EC88CF84CBF}"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824382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69"/>
            <a:ext cx="4645152" cy="2487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1B99E7-E7D0-4CB2-A910-731C845433BA}" type="datetimeFigureOut">
              <a:rPr lang="en-GB" smtClean="0"/>
              <a:t>06/08/2025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106001A-863B-472E-8891-0EC88CF84CBF}" type="slidenum">
              <a:rPr lang="en-GB" smtClean="0"/>
              <a:t>‹#›</a:t>
            </a:fld>
            <a:endParaRPr lang="en-GB"/>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97232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1B99E7-E7D0-4CB2-A910-731C845433BA}" type="datetimeFigureOut">
              <a:rPr lang="en-GB" smtClean="0"/>
              <a:t>06/08/2025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106001A-863B-472E-8891-0EC88CF84CBF}" type="slidenum">
              <a:rPr lang="en-GB" smtClean="0"/>
              <a:t>‹#›</a:t>
            </a:fld>
            <a:endParaRPr lang="en-GB"/>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9867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B99E7-E7D0-4CB2-A910-731C845433BA}" type="datetimeFigureOut">
              <a:rPr lang="en-GB" smtClean="0"/>
              <a:t>06/08/2025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106001A-863B-472E-8891-0EC88CF84CBF}" type="slidenum">
              <a:rPr lang="en-GB" smtClean="0"/>
              <a:t>‹#›</a:t>
            </a:fld>
            <a:endParaRPr lang="en-GB"/>
          </a:p>
        </p:txBody>
      </p:sp>
    </p:spTree>
    <p:extLst>
      <p:ext uri="{BB962C8B-B14F-4D97-AF65-F5344CB8AC3E}">
        <p14:creationId xmlns:p14="http://schemas.microsoft.com/office/powerpoint/2010/main" val="3441335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1B99E7-E7D0-4CB2-A910-731C845433BA}" type="datetimeFigureOut">
              <a:rPr lang="en-GB" smtClean="0"/>
              <a:t>06/08/2025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06001A-863B-472E-8891-0EC88CF84CBF}" type="slidenum">
              <a:rPr lang="en-GB" smtClean="0"/>
              <a:t>‹#›</a:t>
            </a:fld>
            <a:endParaRPr lang="en-GB"/>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387848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011B99E7-E7D0-4CB2-A910-731C845433BA}" type="datetimeFigureOut">
              <a:rPr lang="en-GB" smtClean="0"/>
              <a:t>06/08/2025</a:t>
            </a:fld>
            <a:endParaRPr lang="en-GB"/>
          </a:p>
        </p:txBody>
      </p:sp>
      <p:sp>
        <p:nvSpPr>
          <p:cNvPr id="6" name="Footer Placeholder 5"/>
          <p:cNvSpPr>
            <a:spLocks noGrp="1"/>
          </p:cNvSpPr>
          <p:nvPr>
            <p:ph type="ftr" sz="quarter" idx="11"/>
          </p:nvPr>
        </p:nvSpPr>
        <p:spPr>
          <a:xfrm>
            <a:off x="1125300" y="318640"/>
            <a:ext cx="4877818" cy="320931"/>
          </a:xfrm>
        </p:spPr>
        <p:txBody>
          <a:bodyPr/>
          <a:lstStyle/>
          <a:p>
            <a:endParaRPr lang="en-GB"/>
          </a:p>
        </p:txBody>
      </p:sp>
      <p:sp>
        <p:nvSpPr>
          <p:cNvPr id="7" name="Slide Number Placeholder 6"/>
          <p:cNvSpPr>
            <a:spLocks noGrp="1"/>
          </p:cNvSpPr>
          <p:nvPr>
            <p:ph type="sldNum" sz="quarter" idx="12"/>
          </p:nvPr>
        </p:nvSpPr>
        <p:spPr>
          <a:xfrm>
            <a:off x="6176794" y="137408"/>
            <a:ext cx="811019" cy="503578"/>
          </a:xfrm>
        </p:spPr>
        <p:txBody>
          <a:bodyPr/>
          <a:lstStyle/>
          <a:p>
            <a:fld id="{6106001A-863B-472E-8891-0EC88CF84CBF}" type="slidenum">
              <a:rPr lang="en-GB" smtClean="0"/>
              <a:t>‹#›</a:t>
            </a:fld>
            <a:endParaRPr lang="en-GB"/>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367475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11B99E7-E7D0-4CB2-A910-731C845433BA}" type="datetimeFigureOut">
              <a:rPr lang="en-GB" smtClean="0"/>
              <a:t>06/08/2025</a:t>
            </a:fld>
            <a:endParaRPr lang="en-GB"/>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6106001A-863B-472E-8891-0EC88CF84CBF}" type="slidenum">
              <a:rPr lang="en-GB" smtClean="0"/>
              <a:t>‹#›</a:t>
            </a:fld>
            <a:endParaRPr lang="en-GB"/>
          </a:p>
        </p:txBody>
      </p:sp>
    </p:spTree>
    <p:extLst>
      <p:ext uri="{BB962C8B-B14F-4D97-AF65-F5344CB8AC3E}">
        <p14:creationId xmlns:p14="http://schemas.microsoft.com/office/powerpoint/2010/main" val="346088648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1777463" y="731541"/>
            <a:ext cx="8637073" cy="1286329"/>
          </a:xfrm>
        </p:spPr>
        <p:txBody>
          <a:bodyPr>
            <a:normAutofit/>
          </a:bodyPr>
          <a:lstStyle/>
          <a:p>
            <a:pPr algn="ctr"/>
            <a:r>
              <a:rPr lang="en-GB" sz="7200" dirty="0">
                <a:latin typeface="Twinkl" panose="02000000000000000000" pitchFamily="2" charset="0"/>
              </a:rPr>
              <a:t>Welcome to nursery</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1777463" y="5208335"/>
            <a:ext cx="8637072" cy="1071095"/>
          </a:xfrm>
        </p:spPr>
        <p:txBody>
          <a:bodyPr>
            <a:normAutofit fontScale="92500" lnSpcReduction="10000"/>
          </a:bodyPr>
          <a:lstStyle/>
          <a:p>
            <a:pPr algn="ctr"/>
            <a:r>
              <a:rPr lang="en-GB" sz="2800" dirty="0">
                <a:solidFill>
                  <a:srgbClr val="FF0000"/>
                </a:solidFill>
                <a:latin typeface="Twinkl" panose="02000000000000000000" pitchFamily="2" charset="0"/>
              </a:rPr>
              <a:t>Young children learn best through playing, interacting and having fun!</a:t>
            </a:r>
          </a:p>
        </p:txBody>
      </p:sp>
      <p:pic>
        <p:nvPicPr>
          <p:cNvPr id="6" name="Picture 5">
            <a:extLst>
              <a:ext uri="{FF2B5EF4-FFF2-40B4-BE49-F238E27FC236}">
                <a16:creationId xmlns:a16="http://schemas.microsoft.com/office/drawing/2014/main" id="{75C87EE1-3373-4010-ABC7-6C767260D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3220" y="1898016"/>
            <a:ext cx="4812633" cy="3443706"/>
          </a:xfrm>
          <a:prstGeom prst="rect">
            <a:avLst/>
          </a:prstGeom>
        </p:spPr>
      </p:pic>
    </p:spTree>
    <p:extLst>
      <p:ext uri="{BB962C8B-B14F-4D97-AF65-F5344CB8AC3E}">
        <p14:creationId xmlns:p14="http://schemas.microsoft.com/office/powerpoint/2010/main" val="400575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School uniform</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655320" y="1981200"/>
            <a:ext cx="6733731" cy="4045983"/>
          </a:xfrm>
        </p:spPr>
        <p:txBody>
          <a:bodyPr>
            <a:noAutofit/>
          </a:bodyPr>
          <a:lstStyle/>
          <a:p>
            <a:pPr marL="457200" indent="-457200">
              <a:buFont typeface="Wingdings" panose="05000000000000000000" pitchFamily="2" charset="2"/>
              <a:buChar char="q"/>
            </a:pPr>
            <a:r>
              <a:rPr lang="en-GB" sz="2800" dirty="0">
                <a:solidFill>
                  <a:srgbClr val="FF0000"/>
                </a:solidFill>
                <a:latin typeface="Twinkl" panose="02000000000000000000" pitchFamily="2" charset="0"/>
              </a:rPr>
              <a:t>The school colours or burgundy, blue and white</a:t>
            </a:r>
          </a:p>
          <a:p>
            <a:pPr marL="457200" indent="-457200">
              <a:buFont typeface="Wingdings" panose="05000000000000000000" pitchFamily="2" charset="2"/>
              <a:buChar char="q"/>
            </a:pPr>
            <a:r>
              <a:rPr lang="en-GB" sz="2800" dirty="0">
                <a:solidFill>
                  <a:srgbClr val="FF0000"/>
                </a:solidFill>
                <a:latin typeface="Twinkl" panose="02000000000000000000" pitchFamily="2" charset="0"/>
              </a:rPr>
              <a:t>School uniform is available to purchase from the office, but can be purchased elsewhere without the logo</a:t>
            </a:r>
            <a:endParaRPr lang="en-GB" sz="2000" dirty="0">
              <a:latin typeface="Twinkl" panose="02000000000000000000" pitchFamily="2" charset="0"/>
            </a:endParaRPr>
          </a:p>
          <a:p>
            <a:r>
              <a:rPr lang="en-GB" sz="2000" dirty="0">
                <a:latin typeface="Twinkl" panose="02000000000000000000" pitchFamily="2" charset="0"/>
              </a:rPr>
              <a:t>Remember to write or stick your child’s name on all of their belongings, including shoes, wellies and coats.</a:t>
            </a:r>
          </a:p>
          <a:p>
            <a:r>
              <a:rPr lang="en-GB" sz="2000" dirty="0">
                <a:solidFill>
                  <a:srgbClr val="FF0000"/>
                </a:solidFill>
                <a:latin typeface="Twinkl" panose="02000000000000000000" pitchFamily="2" charset="0"/>
              </a:rPr>
              <a:t>.</a:t>
            </a:r>
          </a:p>
        </p:txBody>
      </p:sp>
      <p:pic>
        <p:nvPicPr>
          <p:cNvPr id="5" name="Picture 4">
            <a:extLst>
              <a:ext uri="{FF2B5EF4-FFF2-40B4-BE49-F238E27FC236}">
                <a16:creationId xmlns:a16="http://schemas.microsoft.com/office/drawing/2014/main" id="{0FCB73F7-870F-40BC-A0B9-5D40DE6DF550}"/>
              </a:ext>
            </a:extLst>
          </p:cNvPr>
          <p:cNvPicPr>
            <a:picLocks noChangeAspect="1"/>
          </p:cNvPicPr>
          <p:nvPr/>
        </p:nvPicPr>
        <p:blipFill>
          <a:blip r:embed="rId2"/>
          <a:stretch>
            <a:fillRect/>
          </a:stretch>
        </p:blipFill>
        <p:spPr>
          <a:xfrm>
            <a:off x="9751044" y="887877"/>
            <a:ext cx="2155408" cy="2186646"/>
          </a:xfrm>
          <a:prstGeom prst="rect">
            <a:avLst/>
          </a:prstGeom>
        </p:spPr>
      </p:pic>
      <p:pic>
        <p:nvPicPr>
          <p:cNvPr id="1026" name="Picture 2" descr="Cardigan - *stripped stock once ran out will be plain knit there after">
            <a:extLst>
              <a:ext uri="{FF2B5EF4-FFF2-40B4-BE49-F238E27FC236}">
                <a16:creationId xmlns:a16="http://schemas.microsoft.com/office/drawing/2014/main" id="{C37335D5-02A4-4286-A842-31F4A8762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806" y="2117878"/>
            <a:ext cx="2155409" cy="21866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lain Polo Shirt">
            <a:extLst>
              <a:ext uri="{FF2B5EF4-FFF2-40B4-BE49-F238E27FC236}">
                <a16:creationId xmlns:a16="http://schemas.microsoft.com/office/drawing/2014/main" id="{A9BD5579-A3DC-43C9-AA19-4A6EAA558E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5969" y="3347880"/>
            <a:ext cx="2410483" cy="2445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016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Learning through play</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655321" y="1981200"/>
            <a:ext cx="8207326" cy="4045983"/>
          </a:xfrm>
        </p:spPr>
        <p:txBody>
          <a:bodyPr>
            <a:noAutofit/>
          </a:bodyPr>
          <a:lstStyle/>
          <a:p>
            <a:r>
              <a:rPr lang="en-GB" sz="2800" dirty="0">
                <a:latin typeface="Twinkl" panose="02000000000000000000" pitchFamily="2" charset="0"/>
              </a:rPr>
              <a:t>Young children learn best through play</a:t>
            </a:r>
          </a:p>
          <a:p>
            <a:r>
              <a:rPr lang="en-GB" sz="2400" dirty="0">
                <a:solidFill>
                  <a:srgbClr val="FF0000"/>
                </a:solidFill>
                <a:latin typeface="Twinkl" panose="02000000000000000000" pitchFamily="2" charset="0"/>
              </a:rPr>
              <a:t>The majority of learning will be child-led rather than adult led.</a:t>
            </a:r>
          </a:p>
          <a:p>
            <a:r>
              <a:rPr lang="en-GB" sz="2000" dirty="0">
                <a:solidFill>
                  <a:srgbClr val="FF0000"/>
                </a:solidFill>
                <a:latin typeface="Twinkl" panose="02000000000000000000" pitchFamily="2" charset="0"/>
              </a:rPr>
              <a:t>Staff will:</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Support learning by observing play and interacting with the children</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Extended children’s interests through questions, suggestions and </a:t>
            </a:r>
          </a:p>
          <a:p>
            <a:r>
              <a:rPr lang="en-GB" sz="2000" dirty="0">
                <a:solidFill>
                  <a:srgbClr val="FF0000"/>
                </a:solidFill>
                <a:latin typeface="Twinkl" panose="02000000000000000000" pitchFamily="2" charset="0"/>
              </a:rPr>
              <a:t>      adding new resources</a:t>
            </a:r>
            <a:endParaRPr lang="en-GB" sz="2000" dirty="0">
              <a:latin typeface="Twinkl" panose="02000000000000000000" pitchFamily="2" charset="0"/>
            </a:endParaRPr>
          </a:p>
          <a:p>
            <a:r>
              <a:rPr lang="en-GB" sz="2000" dirty="0">
                <a:solidFill>
                  <a:srgbClr val="FF0000"/>
                </a:solidFill>
                <a:latin typeface="Twinkl" panose="02000000000000000000" pitchFamily="2" charset="0"/>
              </a:rPr>
              <a:t>.</a:t>
            </a:r>
          </a:p>
        </p:txBody>
      </p:sp>
      <p:pic>
        <p:nvPicPr>
          <p:cNvPr id="5" name="Picture 4" descr="A child painting on a table&#10;&#10;Description automatically generated">
            <a:extLst>
              <a:ext uri="{FF2B5EF4-FFF2-40B4-BE49-F238E27FC236}">
                <a16:creationId xmlns:a16="http://schemas.microsoft.com/office/drawing/2014/main" id="{D47B48A9-0048-49CB-B2E0-BBFF475CCA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0161270" y="1657468"/>
            <a:ext cx="2011680" cy="1508760"/>
          </a:xfrm>
          <a:prstGeom prst="rect">
            <a:avLst/>
          </a:prstGeom>
        </p:spPr>
      </p:pic>
      <p:pic>
        <p:nvPicPr>
          <p:cNvPr id="7" name="Picture 6" descr="A child eating a potato&#10;&#10;Description automatically generated">
            <a:extLst>
              <a:ext uri="{FF2B5EF4-FFF2-40B4-BE49-F238E27FC236}">
                <a16:creationId xmlns:a16="http://schemas.microsoft.com/office/drawing/2014/main" id="{24761679-5DE8-40A2-BFEF-322B6DA7E4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112125" y="3420508"/>
            <a:ext cx="2311400" cy="1733550"/>
          </a:xfrm>
          <a:prstGeom prst="rect">
            <a:avLst/>
          </a:prstGeom>
        </p:spPr>
      </p:pic>
      <p:pic>
        <p:nvPicPr>
          <p:cNvPr id="9" name="Picture 8" descr="A child holding a paper plate with leaves&#10;&#10;Description automatically generated">
            <a:extLst>
              <a:ext uri="{FF2B5EF4-FFF2-40B4-BE49-F238E27FC236}">
                <a16:creationId xmlns:a16="http://schemas.microsoft.com/office/drawing/2014/main" id="{D18787FF-68CB-4DAF-9C8C-6C04F54C9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161270" y="3935612"/>
            <a:ext cx="2011680" cy="1508760"/>
          </a:xfrm>
          <a:prstGeom prst="rect">
            <a:avLst/>
          </a:prstGeom>
        </p:spPr>
      </p:pic>
      <p:sp>
        <p:nvSpPr>
          <p:cNvPr id="8" name="Star: 5 Points 7">
            <a:extLst>
              <a:ext uri="{FF2B5EF4-FFF2-40B4-BE49-F238E27FC236}">
                <a16:creationId xmlns:a16="http://schemas.microsoft.com/office/drawing/2014/main" id="{683D3CD5-4EFC-47C3-BF3A-095C56C88CB0}"/>
              </a:ext>
            </a:extLst>
          </p:cNvPr>
          <p:cNvSpPr/>
          <p:nvPr/>
        </p:nvSpPr>
        <p:spPr>
          <a:xfrm>
            <a:off x="10244743" y="1689614"/>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ar: 5 Points 9">
            <a:extLst>
              <a:ext uri="{FF2B5EF4-FFF2-40B4-BE49-F238E27FC236}">
                <a16:creationId xmlns:a16="http://schemas.microsoft.com/office/drawing/2014/main" id="{76F3FE94-129F-44CE-BF96-326C1A7069FC}"/>
              </a:ext>
            </a:extLst>
          </p:cNvPr>
          <p:cNvSpPr/>
          <p:nvPr/>
        </p:nvSpPr>
        <p:spPr>
          <a:xfrm>
            <a:off x="10705926" y="3927951"/>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tar: 5 Points 10">
            <a:extLst>
              <a:ext uri="{FF2B5EF4-FFF2-40B4-BE49-F238E27FC236}">
                <a16:creationId xmlns:a16="http://schemas.microsoft.com/office/drawing/2014/main" id="{071C8B6C-093F-4EB2-A93D-85B02F5875B3}"/>
              </a:ext>
            </a:extLst>
          </p:cNvPr>
          <p:cNvSpPr/>
          <p:nvPr/>
        </p:nvSpPr>
        <p:spPr>
          <a:xfrm>
            <a:off x="8862647" y="3255364"/>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824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375106" y="556497"/>
            <a:ext cx="10881359" cy="1150383"/>
          </a:xfrm>
        </p:spPr>
        <p:txBody>
          <a:bodyPr>
            <a:normAutofit/>
          </a:bodyPr>
          <a:lstStyle/>
          <a:p>
            <a:pPr algn="ctr"/>
            <a:r>
              <a:rPr lang="en-GB" sz="6000" dirty="0">
                <a:latin typeface="Twinkl" panose="02000000000000000000" pitchFamily="2" charset="0"/>
              </a:rPr>
              <a:t>Nursery provision</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0" y="1981200"/>
            <a:ext cx="4968240" cy="4045983"/>
          </a:xfrm>
        </p:spPr>
        <p:txBody>
          <a:bodyPr>
            <a:noAutofit/>
          </a:bodyPr>
          <a:lstStyle/>
          <a:p>
            <a:r>
              <a:rPr lang="en-GB" sz="2000" dirty="0">
                <a:solidFill>
                  <a:srgbClr val="FF0000"/>
                </a:solidFill>
                <a:latin typeface="Twinkl" panose="02000000000000000000" pitchFamily="2" charset="0"/>
              </a:rPr>
              <a:t>Areas and resources available:</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Mark making area</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Maths area</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Investigation area and curiosity cube</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Home corner and role play</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Reading area</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Small world and construction</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Computing (laptops, technology)</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Creative area </a:t>
            </a:r>
          </a:p>
          <a:p>
            <a:endParaRPr lang="en-GB" sz="1600" dirty="0">
              <a:solidFill>
                <a:srgbClr val="FF0000"/>
              </a:solidFill>
              <a:latin typeface="Twinkl" panose="02000000000000000000" pitchFamily="2" charset="0"/>
            </a:endParaRPr>
          </a:p>
        </p:txBody>
      </p:sp>
      <p:sp>
        <p:nvSpPr>
          <p:cNvPr id="5" name="Subtitle 2">
            <a:extLst>
              <a:ext uri="{FF2B5EF4-FFF2-40B4-BE49-F238E27FC236}">
                <a16:creationId xmlns:a16="http://schemas.microsoft.com/office/drawing/2014/main" id="{C591F0CA-8530-4A62-B502-E15ECB8EE871}"/>
              </a:ext>
            </a:extLst>
          </p:cNvPr>
          <p:cNvSpPr txBox="1">
            <a:spLocks/>
          </p:cNvSpPr>
          <p:nvPr/>
        </p:nvSpPr>
        <p:spPr>
          <a:xfrm>
            <a:off x="3977640" y="1981200"/>
            <a:ext cx="496824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endParaRPr lang="en-GB" sz="2000" dirty="0">
              <a:solidFill>
                <a:srgbClr val="FF0000"/>
              </a:solidFill>
              <a:latin typeface="Twinkl" panose="02000000000000000000" pitchFamily="2" charset="0"/>
            </a:endParaRP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Malleable – playdough, cutting</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Water and sand play</a:t>
            </a:r>
          </a:p>
          <a:p>
            <a:pPr marL="342900" indent="-342900">
              <a:buFont typeface="Wingdings" panose="05000000000000000000" pitchFamily="2" charset="2"/>
              <a:buChar char="q"/>
            </a:pPr>
            <a:r>
              <a:rPr lang="en-GB" sz="1600" dirty="0">
                <a:solidFill>
                  <a:srgbClr val="FF0000"/>
                </a:solidFill>
                <a:latin typeface="Twinkl" panose="02000000000000000000" pitchFamily="2" charset="0"/>
              </a:rPr>
              <a:t>Outdoor provision</a:t>
            </a:r>
          </a:p>
          <a:p>
            <a:r>
              <a:rPr lang="en-GB" sz="1600" dirty="0">
                <a:latin typeface="Twinkl" panose="02000000000000000000" pitchFamily="2" charset="0"/>
              </a:rPr>
              <a:t>Every child will receive a daily adult-led input of:</a:t>
            </a:r>
          </a:p>
          <a:p>
            <a:pPr marL="342900" indent="-342900">
              <a:buFont typeface="Wingdings" panose="05000000000000000000" pitchFamily="2" charset="2"/>
              <a:buChar char="q"/>
            </a:pPr>
            <a:r>
              <a:rPr lang="en-GB" sz="1600" dirty="0">
                <a:latin typeface="Twinkl" panose="02000000000000000000" pitchFamily="2" charset="0"/>
              </a:rPr>
              <a:t>Phonics</a:t>
            </a:r>
          </a:p>
          <a:p>
            <a:pPr marL="342900" indent="-342900">
              <a:buFont typeface="Wingdings" panose="05000000000000000000" pitchFamily="2" charset="2"/>
              <a:buChar char="q"/>
            </a:pPr>
            <a:r>
              <a:rPr lang="en-GB" sz="1600" dirty="0">
                <a:latin typeface="Twinkl" panose="02000000000000000000" pitchFamily="2" charset="0"/>
              </a:rPr>
              <a:t>Maths</a:t>
            </a:r>
          </a:p>
          <a:p>
            <a:pPr marL="342900" indent="-342900">
              <a:buFont typeface="Wingdings" panose="05000000000000000000" pitchFamily="2" charset="2"/>
              <a:buChar char="q"/>
            </a:pPr>
            <a:r>
              <a:rPr lang="en-GB" sz="1600" dirty="0">
                <a:latin typeface="Twinkl" panose="02000000000000000000" pitchFamily="2" charset="0"/>
              </a:rPr>
              <a:t>Fine/ gross motor activity </a:t>
            </a:r>
          </a:p>
          <a:p>
            <a:pPr marL="342900" indent="-342900">
              <a:buFont typeface="Wingdings" panose="05000000000000000000" pitchFamily="2" charset="2"/>
              <a:buChar char="q"/>
            </a:pPr>
            <a:r>
              <a:rPr lang="en-GB" sz="1600" dirty="0">
                <a:latin typeface="Twinkl" panose="02000000000000000000" pitchFamily="2" charset="0"/>
              </a:rPr>
              <a:t>Literacy / Understanding the world activity</a:t>
            </a:r>
          </a:p>
        </p:txBody>
      </p:sp>
      <p:pic>
        <p:nvPicPr>
          <p:cNvPr id="7" name="Picture 6" descr="A group of boys playing with blocks&#10;&#10;Description automatically generated">
            <a:extLst>
              <a:ext uri="{FF2B5EF4-FFF2-40B4-BE49-F238E27FC236}">
                <a16:creationId xmlns:a16="http://schemas.microsoft.com/office/drawing/2014/main" id="{FC2AA23D-DF7E-4AB0-9649-8EFD12D6B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522915" y="1573530"/>
            <a:ext cx="1981200" cy="1485900"/>
          </a:xfrm>
          <a:prstGeom prst="rect">
            <a:avLst/>
          </a:prstGeom>
        </p:spPr>
      </p:pic>
      <p:pic>
        <p:nvPicPr>
          <p:cNvPr id="9" name="Picture 8" descr="A child sitting on a wooden surface&#10;&#10;Description automatically generated">
            <a:extLst>
              <a:ext uri="{FF2B5EF4-FFF2-40B4-BE49-F238E27FC236}">
                <a16:creationId xmlns:a16="http://schemas.microsoft.com/office/drawing/2014/main" id="{B1BF0A2F-5674-40DB-A24D-41AC8204F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965963" y="2197388"/>
            <a:ext cx="1729503" cy="1297127"/>
          </a:xfrm>
          <a:prstGeom prst="rect">
            <a:avLst/>
          </a:prstGeom>
        </p:spPr>
      </p:pic>
      <p:pic>
        <p:nvPicPr>
          <p:cNvPr id="11" name="Picture 10" descr="A baby standing on grass&#10;&#10;Description automatically generated">
            <a:extLst>
              <a:ext uri="{FF2B5EF4-FFF2-40B4-BE49-F238E27FC236}">
                <a16:creationId xmlns:a16="http://schemas.microsoft.com/office/drawing/2014/main" id="{CCE9BC4D-F05E-4614-A41E-719C766550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840926" y="4042410"/>
            <a:ext cx="1981200" cy="1485900"/>
          </a:xfrm>
          <a:prstGeom prst="rect">
            <a:avLst/>
          </a:prstGeom>
        </p:spPr>
      </p:pic>
      <p:pic>
        <p:nvPicPr>
          <p:cNvPr id="13" name="Picture 12" descr="A child holding a piece of paper&#10;&#10;Description automatically generated">
            <a:extLst>
              <a:ext uri="{FF2B5EF4-FFF2-40B4-BE49-F238E27FC236}">
                <a16:creationId xmlns:a16="http://schemas.microsoft.com/office/drawing/2014/main" id="{2EEC3E10-35B8-4809-9ECC-1623AA9EA9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0526850" y="3781425"/>
            <a:ext cx="1844040" cy="1383030"/>
          </a:xfrm>
          <a:prstGeom prst="rect">
            <a:avLst/>
          </a:prstGeom>
        </p:spPr>
      </p:pic>
      <p:sp>
        <p:nvSpPr>
          <p:cNvPr id="4" name="Star: 5 Points 3">
            <a:extLst>
              <a:ext uri="{FF2B5EF4-FFF2-40B4-BE49-F238E27FC236}">
                <a16:creationId xmlns:a16="http://schemas.microsoft.com/office/drawing/2014/main" id="{046C3EE1-7196-4DE1-95E2-9F7C95721435}"/>
              </a:ext>
            </a:extLst>
          </p:cNvPr>
          <p:cNvSpPr/>
          <p:nvPr/>
        </p:nvSpPr>
        <p:spPr>
          <a:xfrm>
            <a:off x="10501162" y="1520792"/>
            <a:ext cx="73314" cy="4812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tar: 5 Points 5">
            <a:extLst>
              <a:ext uri="{FF2B5EF4-FFF2-40B4-BE49-F238E27FC236}">
                <a16:creationId xmlns:a16="http://schemas.microsoft.com/office/drawing/2014/main" id="{9C0DEE7C-296C-41CB-93ED-5401D2ED9D19}"/>
              </a:ext>
            </a:extLst>
          </p:cNvPr>
          <p:cNvSpPr/>
          <p:nvPr/>
        </p:nvSpPr>
        <p:spPr>
          <a:xfrm>
            <a:off x="10223153" y="1188679"/>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ar: 5 Points 11">
            <a:extLst>
              <a:ext uri="{FF2B5EF4-FFF2-40B4-BE49-F238E27FC236}">
                <a16:creationId xmlns:a16="http://schemas.microsoft.com/office/drawing/2014/main" id="{AAF6BEF3-4787-4E69-B494-5C6ECBC84FEB}"/>
              </a:ext>
            </a:extLst>
          </p:cNvPr>
          <p:cNvSpPr/>
          <p:nvPr/>
        </p:nvSpPr>
        <p:spPr>
          <a:xfrm>
            <a:off x="10930186" y="3710703"/>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tar: 5 Points 13">
            <a:extLst>
              <a:ext uri="{FF2B5EF4-FFF2-40B4-BE49-F238E27FC236}">
                <a16:creationId xmlns:a16="http://schemas.microsoft.com/office/drawing/2014/main" id="{775EB40C-4961-418D-B843-2EA75873E2A3}"/>
              </a:ext>
            </a:extLst>
          </p:cNvPr>
          <p:cNvSpPr/>
          <p:nvPr/>
        </p:nvSpPr>
        <p:spPr>
          <a:xfrm>
            <a:off x="9300786" y="3961926"/>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tar: 5 Points 14">
            <a:extLst>
              <a:ext uri="{FF2B5EF4-FFF2-40B4-BE49-F238E27FC236}">
                <a16:creationId xmlns:a16="http://schemas.microsoft.com/office/drawing/2014/main" id="{D01EFEC7-3BF3-4142-BBB4-739C2A4B6A9E}"/>
              </a:ext>
            </a:extLst>
          </p:cNvPr>
          <p:cNvSpPr/>
          <p:nvPr/>
        </p:nvSpPr>
        <p:spPr>
          <a:xfrm>
            <a:off x="8551475" y="2083910"/>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294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Outdoor learning</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365760" y="1981200"/>
            <a:ext cx="996696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800" dirty="0">
                <a:latin typeface="Twinkl" panose="02000000000000000000" pitchFamily="2" charset="0"/>
              </a:rPr>
              <a:t>Outdoor learning is an important part of nursery provision.</a:t>
            </a:r>
          </a:p>
          <a:p>
            <a:r>
              <a:rPr lang="en-GB" sz="2400" dirty="0">
                <a:solidFill>
                  <a:srgbClr val="FF0000"/>
                </a:solidFill>
                <a:latin typeface="Twinkl" panose="02000000000000000000" pitchFamily="2" charset="0"/>
              </a:rPr>
              <a:t>It can:</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Improve a child’s physical and mental health</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Gross and fine motor skills</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Resilience and problem solving skills including risk assessing</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Communication skills</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Love for nature </a:t>
            </a:r>
          </a:p>
          <a:p>
            <a:pPr marL="342900" indent="-342900">
              <a:buFont typeface="Wingdings" panose="05000000000000000000" pitchFamily="2" charset="2"/>
              <a:buChar char="q"/>
            </a:pPr>
            <a:r>
              <a:rPr lang="en-GB" sz="2000" dirty="0">
                <a:solidFill>
                  <a:schemeClr val="accent4"/>
                </a:solidFill>
                <a:latin typeface="Twinkl" panose="02000000000000000000" pitchFamily="2" charset="0"/>
              </a:rPr>
              <a:t>FOREST FRIDAY</a:t>
            </a:r>
          </a:p>
        </p:txBody>
      </p:sp>
      <p:pic>
        <p:nvPicPr>
          <p:cNvPr id="4" name="Picture 3" descr="A group of kids painting on a white sheet&#10;&#10;Description automatically generated">
            <a:extLst>
              <a:ext uri="{FF2B5EF4-FFF2-40B4-BE49-F238E27FC236}">
                <a16:creationId xmlns:a16="http://schemas.microsoft.com/office/drawing/2014/main" id="{3DD193C1-0DD4-4129-87B4-3EE167BEF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464158" y="3162420"/>
            <a:ext cx="2735343" cy="1943100"/>
          </a:xfrm>
          <a:prstGeom prst="rect">
            <a:avLst/>
          </a:prstGeom>
        </p:spPr>
      </p:pic>
      <p:pic>
        <p:nvPicPr>
          <p:cNvPr id="6" name="Picture 5" descr="A child in blue overalls holding hands up&#10;&#10;Description automatically generated">
            <a:extLst>
              <a:ext uri="{FF2B5EF4-FFF2-40B4-BE49-F238E27FC236}">
                <a16:creationId xmlns:a16="http://schemas.microsoft.com/office/drawing/2014/main" id="{3FAB1255-10F8-4BE0-82B1-E208B22EE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387590" y="2922507"/>
            <a:ext cx="2225040" cy="1668780"/>
          </a:xfrm>
          <a:prstGeom prst="rect">
            <a:avLst/>
          </a:prstGeom>
        </p:spPr>
      </p:pic>
      <p:sp>
        <p:nvSpPr>
          <p:cNvPr id="8" name="Star: 5 Points 7">
            <a:extLst>
              <a:ext uri="{FF2B5EF4-FFF2-40B4-BE49-F238E27FC236}">
                <a16:creationId xmlns:a16="http://schemas.microsoft.com/office/drawing/2014/main" id="{ABE66235-DB9B-4169-8C90-37345161E3C1}"/>
              </a:ext>
            </a:extLst>
          </p:cNvPr>
          <p:cNvSpPr/>
          <p:nvPr/>
        </p:nvSpPr>
        <p:spPr>
          <a:xfrm>
            <a:off x="7928435" y="2994856"/>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9461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Children’s independence </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655320" y="2403231"/>
            <a:ext cx="8301111"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marL="457200" indent="-457200">
              <a:buFont typeface="Wingdings" panose="05000000000000000000" pitchFamily="2" charset="2"/>
              <a:buChar char="q"/>
            </a:pPr>
            <a:r>
              <a:rPr lang="en-GB" sz="2800" dirty="0">
                <a:solidFill>
                  <a:srgbClr val="FF0000"/>
                </a:solidFill>
                <a:latin typeface="Twinkl" panose="02000000000000000000" pitchFamily="2" charset="0"/>
              </a:rPr>
              <a:t>We encourage all children to be able to use the toilet independently before beginning their nursery journey</a:t>
            </a:r>
          </a:p>
          <a:p>
            <a:pPr marL="457200" indent="-457200">
              <a:buFont typeface="Wingdings" panose="05000000000000000000" pitchFamily="2" charset="2"/>
              <a:buChar char="q"/>
            </a:pPr>
            <a:r>
              <a:rPr lang="en-GB" sz="2800" dirty="0">
                <a:solidFill>
                  <a:srgbClr val="FF0000"/>
                </a:solidFill>
                <a:latin typeface="Twinkl" panose="02000000000000000000" pitchFamily="2" charset="0"/>
              </a:rPr>
              <a:t>All children should be able to wash their own hands and be independent when drying their hands</a:t>
            </a:r>
          </a:p>
        </p:txBody>
      </p:sp>
      <p:pic>
        <p:nvPicPr>
          <p:cNvPr id="9" name="Picture 2" descr="Image result for cliparet toilet  training">
            <a:extLst>
              <a:ext uri="{FF2B5EF4-FFF2-40B4-BE49-F238E27FC236}">
                <a16:creationId xmlns:a16="http://schemas.microsoft.com/office/drawing/2014/main" id="{817F523D-73B3-4969-8D9B-7625DD6C3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9997" y="2738099"/>
            <a:ext cx="241935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221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Snack and lunch</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365760" y="1981200"/>
            <a:ext cx="1146048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400" dirty="0">
                <a:solidFill>
                  <a:srgbClr val="FF0000"/>
                </a:solidFill>
                <a:latin typeface="Twinkl" panose="02000000000000000000" pitchFamily="2" charset="0"/>
              </a:rPr>
              <a:t>We will provide a healthy snack for your child each day. This will usually be fruit and milk.</a:t>
            </a:r>
          </a:p>
          <a:p>
            <a:pPr marL="342900" indent="-342900">
              <a:buFont typeface="Wingdings" panose="05000000000000000000" pitchFamily="2" charset="2"/>
              <a:buChar char="q"/>
            </a:pPr>
            <a:r>
              <a:rPr lang="en-GB" dirty="0">
                <a:solidFill>
                  <a:srgbClr val="FF0000"/>
                </a:solidFill>
                <a:latin typeface="Twinkl" panose="02000000000000000000" pitchFamily="2" charset="0"/>
              </a:rPr>
              <a:t>We are a healthy school so please ensure your child’s packed lunch is a healthy one. </a:t>
            </a:r>
          </a:p>
          <a:p>
            <a:pPr marL="342900" indent="-342900">
              <a:buFont typeface="Wingdings" panose="05000000000000000000" pitchFamily="2" charset="2"/>
              <a:buChar char="q"/>
            </a:pPr>
            <a:r>
              <a:rPr lang="en-GB" dirty="0">
                <a:solidFill>
                  <a:srgbClr val="FF0000"/>
                </a:solidFill>
                <a:latin typeface="Twinkl" panose="02000000000000000000" pitchFamily="2" charset="0"/>
              </a:rPr>
              <a:t>Any allergies must be reported to staff</a:t>
            </a:r>
          </a:p>
          <a:p>
            <a:pPr marL="342900" indent="-342900">
              <a:buFont typeface="Wingdings" panose="05000000000000000000" pitchFamily="2" charset="2"/>
              <a:buChar char="q"/>
            </a:pPr>
            <a:r>
              <a:rPr lang="en-GB" dirty="0">
                <a:solidFill>
                  <a:srgbClr val="FF0000"/>
                </a:solidFill>
                <a:latin typeface="Twinkl" panose="02000000000000000000" pitchFamily="2" charset="0"/>
              </a:rPr>
              <a:t>All children should bring a water bottle each day (to be filled with water only)</a:t>
            </a:r>
          </a:p>
          <a:p>
            <a:pPr marL="342900" indent="-342900">
              <a:buFont typeface="Wingdings" panose="05000000000000000000" pitchFamily="2" charset="2"/>
              <a:buChar char="q"/>
            </a:pPr>
            <a:r>
              <a:rPr lang="en-GB" dirty="0">
                <a:solidFill>
                  <a:srgbClr val="FF0000"/>
                </a:solidFill>
                <a:latin typeface="Twinkl" panose="02000000000000000000" pitchFamily="2" charset="0"/>
              </a:rPr>
              <a:t>Children will receive a healthy snack and a carton of milk each day. </a:t>
            </a:r>
          </a:p>
          <a:p>
            <a:endParaRPr lang="en-GB" dirty="0">
              <a:solidFill>
                <a:srgbClr val="FF0000"/>
              </a:solidFill>
              <a:latin typeface="Twinkl" panose="02000000000000000000" pitchFamily="2" charset="0"/>
            </a:endParaRPr>
          </a:p>
        </p:txBody>
      </p:sp>
      <p:pic>
        <p:nvPicPr>
          <p:cNvPr id="5124" name="Picture 4" descr="Image result for milk and fruit clipart school">
            <a:extLst>
              <a:ext uri="{FF2B5EF4-FFF2-40B4-BE49-F238E27FC236}">
                <a16:creationId xmlns:a16="http://schemas.microsoft.com/office/drawing/2014/main" id="{E7AA105C-331A-4132-89D2-10D248E14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8298" y="3131583"/>
            <a:ext cx="2066925" cy="244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023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Reading</a:t>
            </a:r>
          </a:p>
        </p:txBody>
      </p:sp>
      <p:pic>
        <p:nvPicPr>
          <p:cNvPr id="2050" name="Picture 2" descr="Pin on Book Geek Heaven">
            <a:extLst>
              <a:ext uri="{FF2B5EF4-FFF2-40B4-BE49-F238E27FC236}">
                <a16:creationId xmlns:a16="http://schemas.microsoft.com/office/drawing/2014/main" id="{7DBAB8A0-DE05-466A-A853-A66B1ED99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641" y="1740622"/>
            <a:ext cx="3167824" cy="3936389"/>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942D4A5C-5E96-4969-8803-9456C47FBADF}"/>
              </a:ext>
            </a:extLst>
          </p:cNvPr>
          <p:cNvSpPr txBox="1">
            <a:spLocks/>
          </p:cNvSpPr>
          <p:nvPr/>
        </p:nvSpPr>
        <p:spPr>
          <a:xfrm>
            <a:off x="1016299" y="2565708"/>
            <a:ext cx="6143203" cy="2989384"/>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marL="457200" indent="-457200">
              <a:buFont typeface="Wingdings" panose="05000000000000000000" pitchFamily="2" charset="2"/>
              <a:buChar char="q"/>
            </a:pPr>
            <a:r>
              <a:rPr lang="en-GB" sz="2800" dirty="0">
                <a:solidFill>
                  <a:srgbClr val="FF0000"/>
                </a:solidFill>
                <a:latin typeface="Twinkl" panose="02000000000000000000" pitchFamily="2" charset="0"/>
              </a:rPr>
              <a:t>All children will receive a reading wallet with a diary</a:t>
            </a:r>
          </a:p>
          <a:p>
            <a:pPr marL="457200" indent="-457200">
              <a:buFont typeface="Wingdings" panose="05000000000000000000" pitchFamily="2" charset="2"/>
              <a:buChar char="q"/>
            </a:pPr>
            <a:r>
              <a:rPr lang="en-GB" sz="2800" dirty="0">
                <a:solidFill>
                  <a:srgbClr val="FF0000"/>
                </a:solidFill>
                <a:latin typeface="Twinkl" panose="02000000000000000000" pitchFamily="2" charset="0"/>
              </a:rPr>
              <a:t>We recommend you read the same story at least 3 times to develop language </a:t>
            </a:r>
          </a:p>
        </p:txBody>
      </p:sp>
    </p:spTree>
    <p:extLst>
      <p:ext uri="{BB962C8B-B14F-4D97-AF65-F5344CB8AC3E}">
        <p14:creationId xmlns:p14="http://schemas.microsoft.com/office/powerpoint/2010/main" val="1664876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398585" y="830817"/>
            <a:ext cx="11380761" cy="1068321"/>
          </a:xfrm>
        </p:spPr>
        <p:txBody>
          <a:bodyPr>
            <a:normAutofit fontScale="90000"/>
          </a:bodyPr>
          <a:lstStyle/>
          <a:p>
            <a:pPr algn="ctr"/>
            <a:r>
              <a:rPr lang="en-GB" sz="6000" dirty="0">
                <a:latin typeface="Twinkl" panose="02000000000000000000" pitchFamily="2" charset="0"/>
              </a:rPr>
              <a:t>Opportunities for home engagement</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6834740" y="2210725"/>
            <a:ext cx="544068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800" u="sng" dirty="0">
                <a:solidFill>
                  <a:srgbClr val="FF0000"/>
                </a:solidFill>
                <a:latin typeface="Twinkl" panose="02000000000000000000" pitchFamily="2" charset="0"/>
              </a:rPr>
              <a:t>Stay and play </a:t>
            </a:r>
          </a:p>
          <a:p>
            <a:r>
              <a:rPr lang="en-GB" sz="2800" dirty="0">
                <a:solidFill>
                  <a:srgbClr val="FF0000"/>
                </a:solidFill>
                <a:latin typeface="Twinkl" panose="02000000000000000000" pitchFamily="2" charset="0"/>
              </a:rPr>
              <a:t>Alternate Fridays 9am – 9.20am</a:t>
            </a:r>
          </a:p>
          <a:p>
            <a:r>
              <a:rPr lang="en-GB" sz="2800" dirty="0">
                <a:solidFill>
                  <a:srgbClr val="FF0000"/>
                </a:solidFill>
                <a:latin typeface="Twinkl" panose="02000000000000000000" pitchFamily="2" charset="0"/>
              </a:rPr>
              <a:t>These will run on the Friday the children won’t be doing Forest School.</a:t>
            </a:r>
          </a:p>
        </p:txBody>
      </p:sp>
      <p:sp>
        <p:nvSpPr>
          <p:cNvPr id="5" name="Subtitle 2">
            <a:extLst>
              <a:ext uri="{FF2B5EF4-FFF2-40B4-BE49-F238E27FC236}">
                <a16:creationId xmlns:a16="http://schemas.microsoft.com/office/drawing/2014/main" id="{8E4E31DC-FEB5-420A-B092-870633F85925}"/>
              </a:ext>
            </a:extLst>
          </p:cNvPr>
          <p:cNvSpPr txBox="1">
            <a:spLocks/>
          </p:cNvSpPr>
          <p:nvPr/>
        </p:nvSpPr>
        <p:spPr>
          <a:xfrm>
            <a:off x="794514" y="2133724"/>
            <a:ext cx="544068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800" u="sng" dirty="0">
                <a:solidFill>
                  <a:srgbClr val="FF0000"/>
                </a:solidFill>
                <a:latin typeface="Twinkl" panose="02000000000000000000" pitchFamily="2" charset="0"/>
              </a:rPr>
              <a:t>Early Bird readers</a:t>
            </a:r>
          </a:p>
          <a:p>
            <a:r>
              <a:rPr lang="en-GB" sz="2800" dirty="0">
                <a:solidFill>
                  <a:srgbClr val="FF0000"/>
                </a:solidFill>
                <a:latin typeface="Twinkl" panose="02000000000000000000" pitchFamily="2" charset="0"/>
              </a:rPr>
              <a:t>Thursday 9am – 9:15am</a:t>
            </a:r>
          </a:p>
        </p:txBody>
      </p:sp>
      <p:pic>
        <p:nvPicPr>
          <p:cNvPr id="8" name="Picture 7" descr="A person and two children sitting at a table&#10;&#10;Description automatically generated with low confidence">
            <a:extLst>
              <a:ext uri="{FF2B5EF4-FFF2-40B4-BE49-F238E27FC236}">
                <a16:creationId xmlns:a16="http://schemas.microsoft.com/office/drawing/2014/main" id="{BDF34D05-7C28-4D40-B053-A7B39BCF5523}"/>
              </a:ext>
            </a:extLst>
          </p:cNvPr>
          <p:cNvPicPr>
            <a:picLocks noChangeAspect="1"/>
          </p:cNvPicPr>
          <p:nvPr/>
        </p:nvPicPr>
        <p:blipFill rotWithShape="1">
          <a:blip r:embed="rId2">
            <a:extLst>
              <a:ext uri="{28A0092B-C50C-407E-A947-70E740481C1C}">
                <a14:useLocalDpi xmlns:a14="http://schemas.microsoft.com/office/drawing/2010/main" val="0"/>
              </a:ext>
            </a:extLst>
          </a:blip>
          <a:srcRect l="13576" t="24292" r="25613" b="9120"/>
          <a:stretch/>
        </p:blipFill>
        <p:spPr>
          <a:xfrm rot="5400000">
            <a:off x="3246797" y="3646730"/>
            <a:ext cx="2362023" cy="1939836"/>
          </a:xfrm>
          <a:prstGeom prst="rect">
            <a:avLst/>
          </a:prstGeom>
        </p:spPr>
      </p:pic>
      <p:pic>
        <p:nvPicPr>
          <p:cNvPr id="10" name="Picture 9" descr="A couple of people sitting at a table with food on it&#10;&#10;Description automatically generated with low confidence">
            <a:extLst>
              <a:ext uri="{FF2B5EF4-FFF2-40B4-BE49-F238E27FC236}">
                <a16:creationId xmlns:a16="http://schemas.microsoft.com/office/drawing/2014/main" id="{D0AD14A9-CD1A-4CBE-97BC-8D38608C7E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061122" y="4968293"/>
            <a:ext cx="1804305" cy="1347660"/>
          </a:xfrm>
          <a:prstGeom prst="rect">
            <a:avLst/>
          </a:prstGeom>
        </p:spPr>
      </p:pic>
      <p:sp>
        <p:nvSpPr>
          <p:cNvPr id="9" name="Star: 5 Points 8">
            <a:extLst>
              <a:ext uri="{FF2B5EF4-FFF2-40B4-BE49-F238E27FC236}">
                <a16:creationId xmlns:a16="http://schemas.microsoft.com/office/drawing/2014/main" id="{2910F4B2-B82E-46EC-BAFD-D3422AF170E4}"/>
              </a:ext>
            </a:extLst>
          </p:cNvPr>
          <p:cNvSpPr/>
          <p:nvPr/>
        </p:nvSpPr>
        <p:spPr>
          <a:xfrm>
            <a:off x="4395230" y="3343875"/>
            <a:ext cx="1083777" cy="740446"/>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2258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Our learning journey</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365760" y="1981200"/>
            <a:ext cx="996696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800" dirty="0">
                <a:latin typeface="Twinkl" panose="02000000000000000000" pitchFamily="2" charset="0"/>
              </a:rPr>
              <a:t>We love to share our learning journey with you</a:t>
            </a:r>
          </a:p>
          <a:p>
            <a:r>
              <a:rPr lang="en-GB" sz="2400" dirty="0">
                <a:solidFill>
                  <a:srgbClr val="FF0000"/>
                </a:solidFill>
                <a:latin typeface="Twinkl" panose="02000000000000000000" pitchFamily="2" charset="0"/>
              </a:rPr>
              <a:t>This will be shown in different ways:</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On the school website (updated weekly)</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On Tapestry (class story and through pictures)</a:t>
            </a:r>
          </a:p>
          <a:p>
            <a:pPr marL="342900" indent="-342900">
              <a:buFont typeface="Wingdings" panose="05000000000000000000" pitchFamily="2" charset="2"/>
              <a:buChar char="q"/>
            </a:pPr>
            <a:r>
              <a:rPr lang="en-GB" sz="2000" dirty="0">
                <a:solidFill>
                  <a:srgbClr val="FF0000"/>
                </a:solidFill>
                <a:latin typeface="Twinkl" panose="02000000000000000000" pitchFamily="2" charset="0"/>
              </a:rPr>
              <a:t>Class floor book (available at Early Bird Readers and Stay and Play </a:t>
            </a:r>
          </a:p>
          <a:p>
            <a:r>
              <a:rPr lang="en-GB" sz="2000" dirty="0">
                <a:solidFill>
                  <a:srgbClr val="FF0000"/>
                </a:solidFill>
                <a:latin typeface="Twinkl" panose="02000000000000000000" pitchFamily="2" charset="0"/>
              </a:rPr>
              <a:t>       sessions)</a:t>
            </a:r>
          </a:p>
        </p:txBody>
      </p:sp>
      <p:pic>
        <p:nvPicPr>
          <p:cNvPr id="6" name="Picture 5">
            <a:extLst>
              <a:ext uri="{FF2B5EF4-FFF2-40B4-BE49-F238E27FC236}">
                <a16:creationId xmlns:a16="http://schemas.microsoft.com/office/drawing/2014/main" id="{A9A4DC2A-1115-4D4F-9E87-AC16D28581B3}"/>
              </a:ext>
            </a:extLst>
          </p:cNvPr>
          <p:cNvPicPr>
            <a:picLocks noChangeAspect="1"/>
          </p:cNvPicPr>
          <p:nvPr/>
        </p:nvPicPr>
        <p:blipFill>
          <a:blip r:embed="rId2"/>
          <a:stretch>
            <a:fillRect/>
          </a:stretch>
        </p:blipFill>
        <p:spPr>
          <a:xfrm>
            <a:off x="7453419" y="2515716"/>
            <a:ext cx="4083260" cy="825542"/>
          </a:xfrm>
          <a:prstGeom prst="rect">
            <a:avLst/>
          </a:prstGeom>
        </p:spPr>
      </p:pic>
      <p:pic>
        <p:nvPicPr>
          <p:cNvPr id="8" name="Picture 7">
            <a:extLst>
              <a:ext uri="{FF2B5EF4-FFF2-40B4-BE49-F238E27FC236}">
                <a16:creationId xmlns:a16="http://schemas.microsoft.com/office/drawing/2014/main" id="{6D0B1A9D-68AC-4D7C-A30C-9BCF641E8F3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67135" y="4025551"/>
            <a:ext cx="3132923" cy="1268344"/>
          </a:xfrm>
          <a:prstGeom prst="rect">
            <a:avLst/>
          </a:prstGeom>
          <a:noFill/>
        </p:spPr>
      </p:pic>
    </p:spTree>
    <p:extLst>
      <p:ext uri="{BB962C8B-B14F-4D97-AF65-F5344CB8AC3E}">
        <p14:creationId xmlns:p14="http://schemas.microsoft.com/office/powerpoint/2010/main" val="2254442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Getting ready for nursery</a:t>
            </a:r>
          </a:p>
        </p:txBody>
      </p:sp>
      <p:sp>
        <p:nvSpPr>
          <p:cNvPr id="7" name="Subtitle 2">
            <a:extLst>
              <a:ext uri="{FF2B5EF4-FFF2-40B4-BE49-F238E27FC236}">
                <a16:creationId xmlns:a16="http://schemas.microsoft.com/office/drawing/2014/main" id="{F5417C87-E8E8-4BE7-96C0-81BB27CEC431}"/>
              </a:ext>
            </a:extLst>
          </p:cNvPr>
          <p:cNvSpPr txBox="1">
            <a:spLocks/>
          </p:cNvSpPr>
          <p:nvPr/>
        </p:nvSpPr>
        <p:spPr>
          <a:xfrm>
            <a:off x="1112520" y="2240280"/>
            <a:ext cx="381000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000" dirty="0">
                <a:solidFill>
                  <a:srgbClr val="FF0000"/>
                </a:solidFill>
                <a:latin typeface="Twinkl" panose="02000000000000000000" pitchFamily="2" charset="0"/>
              </a:rPr>
              <a:t>I can put on my own coat</a:t>
            </a:r>
          </a:p>
          <a:p>
            <a:r>
              <a:rPr lang="en-GB" sz="2000" dirty="0">
                <a:solidFill>
                  <a:srgbClr val="FF0000"/>
                </a:solidFill>
                <a:latin typeface="Twinkl" panose="02000000000000000000" pitchFamily="2" charset="0"/>
              </a:rPr>
              <a:t>I can use the toilet</a:t>
            </a:r>
          </a:p>
          <a:p>
            <a:r>
              <a:rPr lang="en-GB" sz="2000" dirty="0">
                <a:solidFill>
                  <a:srgbClr val="FF0000"/>
                </a:solidFill>
                <a:latin typeface="Twinkl" panose="02000000000000000000" pitchFamily="2" charset="0"/>
              </a:rPr>
              <a:t>I can recognise my name </a:t>
            </a:r>
          </a:p>
          <a:p>
            <a:r>
              <a:rPr lang="en-GB" sz="2000" dirty="0">
                <a:solidFill>
                  <a:srgbClr val="FF0000"/>
                </a:solidFill>
                <a:latin typeface="Twinkl" panose="02000000000000000000" pitchFamily="2" charset="0"/>
              </a:rPr>
              <a:t>I can wash and dry my hands</a:t>
            </a:r>
          </a:p>
          <a:p>
            <a:r>
              <a:rPr lang="en-GB" sz="2000" dirty="0">
                <a:solidFill>
                  <a:srgbClr val="FF0000"/>
                </a:solidFill>
                <a:latin typeface="Twinkl" panose="02000000000000000000" pitchFamily="2" charset="0"/>
              </a:rPr>
              <a:t>I can put on my own shoes</a:t>
            </a:r>
          </a:p>
          <a:p>
            <a:r>
              <a:rPr lang="en-GB" sz="2000" dirty="0">
                <a:solidFill>
                  <a:srgbClr val="FF0000"/>
                </a:solidFill>
                <a:latin typeface="Twinkl" panose="02000000000000000000" pitchFamily="2" charset="0"/>
              </a:rPr>
              <a:t>I can drink from a water bottle and a carton</a:t>
            </a:r>
          </a:p>
          <a:p>
            <a:endParaRPr lang="en-GB" sz="2000" dirty="0">
              <a:solidFill>
                <a:srgbClr val="FF0000"/>
              </a:solidFill>
              <a:latin typeface="Twinkl" panose="02000000000000000000" pitchFamily="2" charset="0"/>
            </a:endParaRPr>
          </a:p>
          <a:p>
            <a:endParaRPr lang="en-GB" sz="2000" dirty="0">
              <a:solidFill>
                <a:srgbClr val="FF0000"/>
              </a:solidFill>
              <a:latin typeface="Twinkl" panose="02000000000000000000" pitchFamily="2" charset="0"/>
            </a:endParaRPr>
          </a:p>
        </p:txBody>
      </p:sp>
      <p:sp>
        <p:nvSpPr>
          <p:cNvPr id="6" name="Subtitle 2">
            <a:extLst>
              <a:ext uri="{FF2B5EF4-FFF2-40B4-BE49-F238E27FC236}">
                <a16:creationId xmlns:a16="http://schemas.microsoft.com/office/drawing/2014/main" id="{8531E2A9-3829-4343-AFA6-533BC7235E2D}"/>
              </a:ext>
            </a:extLst>
          </p:cNvPr>
          <p:cNvSpPr txBox="1">
            <a:spLocks/>
          </p:cNvSpPr>
          <p:nvPr/>
        </p:nvSpPr>
        <p:spPr>
          <a:xfrm>
            <a:off x="5951219" y="2240279"/>
            <a:ext cx="3810000" cy="4045983"/>
          </a:xfrm>
          <a:prstGeom prst="rect">
            <a:avLst/>
          </a:prstGeom>
        </p:spPr>
        <p:txBody>
          <a:bodyPr vert="horz" lIns="91440" tIns="91440" rIns="91440" bIns="91440" rtlCol="0">
            <a:no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GB" sz="2000" dirty="0">
                <a:solidFill>
                  <a:srgbClr val="FF0000"/>
                </a:solidFill>
                <a:latin typeface="Twinkl" panose="02000000000000000000" pitchFamily="2" charset="0"/>
              </a:rPr>
              <a:t>I can play with others, share and take turns</a:t>
            </a:r>
          </a:p>
          <a:p>
            <a:r>
              <a:rPr lang="en-GB" sz="2000" dirty="0">
                <a:solidFill>
                  <a:srgbClr val="FF0000"/>
                </a:solidFill>
                <a:latin typeface="Twinkl" panose="02000000000000000000" pitchFamily="2" charset="0"/>
              </a:rPr>
              <a:t>I can respond to my name </a:t>
            </a:r>
          </a:p>
          <a:p>
            <a:r>
              <a:rPr lang="en-GB" sz="2000" dirty="0">
                <a:solidFill>
                  <a:srgbClr val="FF0000"/>
                </a:solidFill>
                <a:latin typeface="Twinkl" panose="02000000000000000000" pitchFamily="2" charset="0"/>
              </a:rPr>
              <a:t>I can sit and listen to a story</a:t>
            </a:r>
          </a:p>
          <a:p>
            <a:r>
              <a:rPr lang="en-GB" sz="2000" dirty="0">
                <a:solidFill>
                  <a:srgbClr val="FF0000"/>
                </a:solidFill>
                <a:latin typeface="Twinkl" panose="02000000000000000000" pitchFamily="2" charset="0"/>
              </a:rPr>
              <a:t>I can join in with nursery rhymes</a:t>
            </a:r>
          </a:p>
          <a:p>
            <a:r>
              <a:rPr lang="en-GB" sz="2000" dirty="0">
                <a:solidFill>
                  <a:srgbClr val="FF0000"/>
                </a:solidFill>
                <a:latin typeface="Twinkl" panose="02000000000000000000" pitchFamily="2" charset="0"/>
              </a:rPr>
              <a:t>I can respond to my name</a:t>
            </a:r>
          </a:p>
        </p:txBody>
      </p:sp>
    </p:spTree>
    <p:extLst>
      <p:ext uri="{BB962C8B-B14F-4D97-AF65-F5344CB8AC3E}">
        <p14:creationId xmlns:p14="http://schemas.microsoft.com/office/powerpoint/2010/main" val="3208182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1208889" y="800337"/>
            <a:ext cx="9774221" cy="974537"/>
          </a:xfrm>
        </p:spPr>
        <p:txBody>
          <a:bodyPr>
            <a:normAutofit/>
          </a:bodyPr>
          <a:lstStyle/>
          <a:p>
            <a:pPr algn="ctr"/>
            <a:r>
              <a:rPr lang="en-GB" sz="6000" dirty="0">
                <a:latin typeface="Twinkl" panose="02000000000000000000" pitchFamily="2" charset="0"/>
              </a:rPr>
              <a:t>Meet the team</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1488571" y="2369476"/>
            <a:ext cx="2307091" cy="974537"/>
          </a:xfrm>
        </p:spPr>
        <p:txBody>
          <a:bodyPr>
            <a:normAutofit/>
          </a:bodyPr>
          <a:lstStyle/>
          <a:p>
            <a:pPr algn="ctr"/>
            <a:r>
              <a:rPr lang="en-GB" sz="2000" dirty="0">
                <a:solidFill>
                  <a:srgbClr val="FF0000"/>
                </a:solidFill>
                <a:latin typeface="Twinkl" panose="02000000000000000000" pitchFamily="2" charset="0"/>
              </a:rPr>
              <a:t>Miss Walker</a:t>
            </a:r>
          </a:p>
          <a:p>
            <a:pPr algn="ctr"/>
            <a:r>
              <a:rPr lang="en-GB" sz="1600" dirty="0">
                <a:solidFill>
                  <a:srgbClr val="FF0000"/>
                </a:solidFill>
                <a:latin typeface="Twinkl" panose="02000000000000000000" pitchFamily="2" charset="0"/>
              </a:rPr>
              <a:t>Class teacher</a:t>
            </a:r>
          </a:p>
        </p:txBody>
      </p:sp>
      <p:sp>
        <p:nvSpPr>
          <p:cNvPr id="9" name="Subtitle 2">
            <a:extLst>
              <a:ext uri="{FF2B5EF4-FFF2-40B4-BE49-F238E27FC236}">
                <a16:creationId xmlns:a16="http://schemas.microsoft.com/office/drawing/2014/main" id="{D181B6E2-0040-4D53-8B89-8D7D557CEFCF}"/>
              </a:ext>
            </a:extLst>
          </p:cNvPr>
          <p:cNvSpPr txBox="1">
            <a:spLocks/>
          </p:cNvSpPr>
          <p:nvPr/>
        </p:nvSpPr>
        <p:spPr>
          <a:xfrm>
            <a:off x="8676019" y="2217076"/>
            <a:ext cx="2307091" cy="1440524"/>
          </a:xfrm>
          <a:prstGeom prst="rect">
            <a:avLst/>
          </a:prstGeom>
        </p:spPr>
        <p:txBody>
          <a:bodyPr vert="horz" lIns="91440" tIns="91440" rIns="91440" bIns="91440" rtlCol="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a:solidFill>
                  <a:schemeClr val="tx1"/>
                </a:solidFill>
                <a:effectLst/>
                <a:latin typeface="+mn-lt"/>
                <a:ea typeface="+mn-ea"/>
                <a:cs typeface="+mn-cs"/>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mn-lt"/>
                <a:ea typeface="+mn-ea"/>
                <a:cs typeface="+mn-cs"/>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mn-lt"/>
                <a:ea typeface="+mn-ea"/>
                <a:cs typeface="+mn-cs"/>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mn-lt"/>
                <a:ea typeface="+mn-ea"/>
                <a:cs typeface="+mn-cs"/>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pPr algn="ctr"/>
            <a:r>
              <a:rPr lang="en-GB" sz="1600" dirty="0">
                <a:solidFill>
                  <a:srgbClr val="FF0000"/>
                </a:solidFill>
                <a:latin typeface="Twinkl" panose="02000000000000000000" pitchFamily="2" charset="0"/>
              </a:rPr>
              <a:t>Mrs </a:t>
            </a:r>
            <a:r>
              <a:rPr lang="en-GB" sz="1600" dirty="0" err="1">
                <a:solidFill>
                  <a:srgbClr val="FF0000"/>
                </a:solidFill>
                <a:latin typeface="Twinkl" panose="02000000000000000000" pitchFamily="2" charset="0"/>
              </a:rPr>
              <a:t>Sprott</a:t>
            </a:r>
            <a:endParaRPr lang="en-GB" sz="1600" dirty="0">
              <a:solidFill>
                <a:srgbClr val="FF0000"/>
              </a:solidFill>
              <a:latin typeface="Twinkl" panose="02000000000000000000" pitchFamily="2" charset="0"/>
            </a:endParaRPr>
          </a:p>
          <a:p>
            <a:pPr algn="ctr"/>
            <a:r>
              <a:rPr lang="en-GB" sz="1600" dirty="0">
                <a:solidFill>
                  <a:srgbClr val="FF0000"/>
                </a:solidFill>
                <a:latin typeface="Twinkl" panose="02000000000000000000" pitchFamily="2" charset="0"/>
              </a:rPr>
              <a:t>Teaching assistant</a:t>
            </a:r>
          </a:p>
          <a:p>
            <a:pPr algn="ctr"/>
            <a:r>
              <a:rPr lang="en-GB" sz="1600" dirty="0">
                <a:solidFill>
                  <a:srgbClr val="FF0000"/>
                </a:solidFill>
                <a:latin typeface="Twinkl" panose="02000000000000000000" pitchFamily="2" charset="0"/>
              </a:rPr>
              <a:t>(Photo to follow)</a:t>
            </a:r>
          </a:p>
        </p:txBody>
      </p:sp>
      <p:pic>
        <p:nvPicPr>
          <p:cNvPr id="11" name="Picture 10">
            <a:extLst>
              <a:ext uri="{FF2B5EF4-FFF2-40B4-BE49-F238E27FC236}">
                <a16:creationId xmlns:a16="http://schemas.microsoft.com/office/drawing/2014/main" id="{F042BED0-6541-42EA-853C-F29CF4E19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166" y="1839746"/>
            <a:ext cx="1536304" cy="2056976"/>
          </a:xfrm>
          <a:prstGeom prst="rect">
            <a:avLst/>
          </a:prstGeom>
        </p:spPr>
      </p:pic>
    </p:spTree>
    <p:extLst>
      <p:ext uri="{BB962C8B-B14F-4D97-AF65-F5344CB8AC3E}">
        <p14:creationId xmlns:p14="http://schemas.microsoft.com/office/powerpoint/2010/main" val="988161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Transition dates</a:t>
            </a:r>
          </a:p>
        </p:txBody>
      </p:sp>
      <p:sp>
        <p:nvSpPr>
          <p:cNvPr id="5" name="Subtitle 2">
            <a:extLst>
              <a:ext uri="{FF2B5EF4-FFF2-40B4-BE49-F238E27FC236}">
                <a16:creationId xmlns:a16="http://schemas.microsoft.com/office/drawing/2014/main" id="{E6E574C6-D720-4105-B709-FC141786FB35}"/>
              </a:ext>
            </a:extLst>
          </p:cNvPr>
          <p:cNvSpPr txBox="1">
            <a:spLocks/>
          </p:cNvSpPr>
          <p:nvPr/>
        </p:nvSpPr>
        <p:spPr>
          <a:xfrm>
            <a:off x="1078437" y="2161396"/>
            <a:ext cx="10458242" cy="365679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dirty="0">
                <a:solidFill>
                  <a:srgbClr val="FF0000"/>
                </a:solidFill>
                <a:latin typeface="Twinkl" panose="02000000000000000000" pitchFamily="2" charset="0"/>
              </a:rPr>
              <a:t>All children are invited to attend a Ready for Nursery session on:</a:t>
            </a:r>
          </a:p>
          <a:p>
            <a:pPr algn="ctr">
              <a:lnSpc>
                <a:spcPct val="107000"/>
              </a:lnSpc>
              <a:spcAft>
                <a:spcPts val="800"/>
              </a:spcAft>
            </a:pPr>
            <a:r>
              <a:rPr lang="en-GB"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Monday 14</a:t>
            </a:r>
            <a:r>
              <a:rPr lang="en-GB" baseline="30000"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th</a:t>
            </a:r>
            <a:r>
              <a:rPr lang="en-GB"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 July 1pm – 3pm </a:t>
            </a:r>
          </a:p>
          <a:p>
            <a:pPr algn="ctr">
              <a:lnSpc>
                <a:spcPct val="107000"/>
              </a:lnSpc>
              <a:spcAft>
                <a:spcPts val="800"/>
              </a:spcAft>
            </a:pPr>
            <a:r>
              <a:rPr lang="en-GB" dirty="0">
                <a:solidFill>
                  <a:schemeClr val="tx1"/>
                </a:solidFill>
                <a:latin typeface="Twinkl" panose="02000000000000000000" pitchFamily="2" charset="0"/>
                <a:ea typeface="Calibri" panose="020F0502020204030204" pitchFamily="34" charset="0"/>
                <a:cs typeface="Times New Roman" panose="02020603050405020304" pitchFamily="18" charset="0"/>
              </a:rPr>
              <a:t>Please </a:t>
            </a:r>
            <a:r>
              <a:rPr lang="en-US" dirty="0">
                <a:solidFill>
                  <a:schemeClr val="tx1"/>
                </a:solidFill>
                <a:latin typeface="Twinkl" panose="02000000000000000000" pitchFamily="2" charset="0"/>
                <a:ea typeface="Calibri" panose="020F0502020204030204" pitchFamily="34" charset="0"/>
                <a:cs typeface="Times New Roman" panose="02020603050405020304" pitchFamily="18" charset="0"/>
              </a:rPr>
              <a:t> bring your child to the Nursery entrance for 1pm where they can get to know me and their new friends.</a:t>
            </a:r>
          </a:p>
          <a:p>
            <a:pPr algn="ctr">
              <a:lnSpc>
                <a:spcPct val="107000"/>
              </a:lnSpc>
              <a:spcAft>
                <a:spcPts val="800"/>
              </a:spcAft>
            </a:pPr>
            <a:r>
              <a:rPr lang="en-US" dirty="0">
                <a:solidFill>
                  <a:schemeClr val="tx1"/>
                </a:solidFill>
                <a:latin typeface="Twinkl" panose="02000000000000000000" pitchFamily="2" charset="0"/>
                <a:ea typeface="Calibri" panose="020F0502020204030204" pitchFamily="34" charset="0"/>
                <a:cs typeface="Times New Roman" panose="02020603050405020304" pitchFamily="18" charset="0"/>
              </a:rPr>
              <a:t>At 3pm you can collect them from the Nursery.</a:t>
            </a:r>
            <a:endParaRPr lang="en-GB" dirty="0">
              <a:solidFill>
                <a:schemeClr val="tx1"/>
              </a:solidFill>
              <a:latin typeface="Twinkl" panose="02000000000000000000" pitchFamily="2"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GB" sz="1700" dirty="0">
                <a:solidFill>
                  <a:srgbClr val="FF0000"/>
                </a:solidFill>
                <a:effectLst/>
                <a:latin typeface="Twinkl" panose="02000000000000000000" pitchFamily="2" charset="0"/>
                <a:ea typeface="Calibri" panose="020F0502020204030204" pitchFamily="34" charset="0"/>
                <a:cs typeface="Times New Roman" panose="02020603050405020304" pitchFamily="18" charset="0"/>
              </a:rPr>
              <a:t>If your child needs additional settling in sessions, the staff will discuss this with you.</a:t>
            </a:r>
          </a:p>
          <a:p>
            <a:pPr algn="ctr">
              <a:lnSpc>
                <a:spcPct val="107000"/>
              </a:lnSpc>
              <a:spcAft>
                <a:spcPts val="800"/>
              </a:spcAft>
            </a:pPr>
            <a:endParaRPr lang="en-GB" dirty="0">
              <a:solidFill>
                <a:schemeClr val="tx1"/>
              </a:solidFill>
              <a:latin typeface="Twinkl" panose="020000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5933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Chatterboxes</a:t>
            </a:r>
          </a:p>
        </p:txBody>
      </p:sp>
      <p:sp>
        <p:nvSpPr>
          <p:cNvPr id="5" name="Subtitle 2">
            <a:extLst>
              <a:ext uri="{FF2B5EF4-FFF2-40B4-BE49-F238E27FC236}">
                <a16:creationId xmlns:a16="http://schemas.microsoft.com/office/drawing/2014/main" id="{E6E574C6-D720-4105-B709-FC141786FB35}"/>
              </a:ext>
            </a:extLst>
          </p:cNvPr>
          <p:cNvSpPr txBox="1">
            <a:spLocks/>
          </p:cNvSpPr>
          <p:nvPr/>
        </p:nvSpPr>
        <p:spPr>
          <a:xfrm>
            <a:off x="1078437" y="2161396"/>
            <a:ext cx="10458242" cy="365679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endParaRPr lang="en-US" sz="2400" dirty="0">
              <a:solidFill>
                <a:srgbClr val="FF0000"/>
              </a:solidFill>
              <a:latin typeface="Twinkl" panose="02000000000000000000" pitchFamily="2" charset="0"/>
            </a:endParaRPr>
          </a:p>
          <a:p>
            <a:pPr algn="ctr">
              <a:lnSpc>
                <a:spcPct val="107000"/>
              </a:lnSpc>
              <a:spcAft>
                <a:spcPts val="800"/>
              </a:spcAft>
            </a:pPr>
            <a:r>
              <a:rPr lang="en-US"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A chatterbox is a box, a shoe box is adequate, which contains surprise items. </a:t>
            </a:r>
          </a:p>
          <a:p>
            <a:pPr algn="ctr">
              <a:lnSpc>
                <a:spcPct val="107000"/>
              </a:lnSpc>
              <a:spcAft>
                <a:spcPts val="800"/>
              </a:spcAft>
            </a:pPr>
            <a:r>
              <a:rPr lang="en-US"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They are put together to encourage children to talk. Children often want to talk about things that they have already had experiences about and know about therefore it is important to link the contents to children’s interests and previous experiences/successes. </a:t>
            </a:r>
          </a:p>
          <a:p>
            <a:pPr algn="ctr">
              <a:lnSpc>
                <a:spcPct val="107000"/>
              </a:lnSpc>
              <a:spcAft>
                <a:spcPts val="800"/>
              </a:spcAft>
            </a:pPr>
            <a:r>
              <a:rPr lang="en-US" dirty="0">
                <a:solidFill>
                  <a:schemeClr val="tx1"/>
                </a:solidFill>
                <a:effectLst/>
                <a:latin typeface="Twinkl" panose="02000000000000000000" pitchFamily="2" charset="0"/>
                <a:ea typeface="Calibri" panose="020F0502020204030204" pitchFamily="34" charset="0"/>
                <a:cs typeface="Times New Roman" panose="02020603050405020304" pitchFamily="18" charset="0"/>
              </a:rPr>
              <a:t>We think this will be a great way for your child to introduce themselves in their new class and for us to get to know them from day one. </a:t>
            </a:r>
          </a:p>
          <a:p>
            <a:pPr algn="ctr">
              <a:lnSpc>
                <a:spcPct val="107000"/>
              </a:lnSpc>
              <a:spcAft>
                <a:spcPts val="800"/>
              </a:spcAft>
            </a:pPr>
            <a:endParaRPr lang="en-GB" dirty="0">
              <a:solidFill>
                <a:schemeClr val="tx1"/>
              </a:solidFill>
              <a:effectLst/>
              <a:latin typeface="Twinkl" panose="02000000000000000000" pitchFamily="2"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endParaRPr lang="en-GB" dirty="0">
              <a:solidFill>
                <a:schemeClr val="tx1"/>
              </a:solidFill>
              <a:latin typeface="Twinkl" panose="02000000000000000000" pitchFamily="2" charset="0"/>
              <a:ea typeface="Calibri" panose="020F0502020204030204" pitchFamily="34" charset="0"/>
              <a:cs typeface="Times New Roman" panose="02020603050405020304" pitchFamily="18" charset="0"/>
            </a:endParaRPr>
          </a:p>
        </p:txBody>
      </p:sp>
      <p:pic>
        <p:nvPicPr>
          <p:cNvPr id="4" name="Google Shape;233;p12">
            <a:extLst>
              <a:ext uri="{FF2B5EF4-FFF2-40B4-BE49-F238E27FC236}">
                <a16:creationId xmlns:a16="http://schemas.microsoft.com/office/drawing/2014/main" id="{11CE24B0-1017-4513-BF3C-366B4975FEBF}"/>
              </a:ext>
            </a:extLst>
          </p:cNvPr>
          <p:cNvPicPr preferRelativeResize="0"/>
          <p:nvPr/>
        </p:nvPicPr>
        <p:blipFill rotWithShape="1">
          <a:blip r:embed="rId2">
            <a:alphaModFix/>
          </a:blip>
          <a:srcRect l="19676"/>
          <a:stretch/>
        </p:blipFill>
        <p:spPr>
          <a:xfrm rot="5400000">
            <a:off x="9927613" y="217485"/>
            <a:ext cx="2135585" cy="1985839"/>
          </a:xfrm>
          <a:prstGeom prst="rect">
            <a:avLst/>
          </a:prstGeom>
          <a:noFill/>
          <a:ln>
            <a:noFill/>
          </a:ln>
        </p:spPr>
      </p:pic>
      <p:pic>
        <p:nvPicPr>
          <p:cNvPr id="6" name="Google Shape;231;p12">
            <a:extLst>
              <a:ext uri="{FF2B5EF4-FFF2-40B4-BE49-F238E27FC236}">
                <a16:creationId xmlns:a16="http://schemas.microsoft.com/office/drawing/2014/main" id="{EF8D9E4D-6856-4BF1-8087-9E3ED778D2F6}"/>
              </a:ext>
            </a:extLst>
          </p:cNvPr>
          <p:cNvPicPr preferRelativeResize="0"/>
          <p:nvPr/>
        </p:nvPicPr>
        <p:blipFill rotWithShape="1">
          <a:blip r:embed="rId3">
            <a:alphaModFix/>
          </a:blip>
          <a:srcRect l="17087"/>
          <a:stretch/>
        </p:blipFill>
        <p:spPr>
          <a:xfrm rot="5400000">
            <a:off x="10044415" y="4961494"/>
            <a:ext cx="1901982" cy="1713390"/>
          </a:xfrm>
          <a:prstGeom prst="rect">
            <a:avLst/>
          </a:prstGeom>
          <a:noFill/>
          <a:ln>
            <a:noFill/>
          </a:ln>
        </p:spPr>
      </p:pic>
      <p:pic>
        <p:nvPicPr>
          <p:cNvPr id="7" name="Google Shape;232;p12">
            <a:extLst>
              <a:ext uri="{FF2B5EF4-FFF2-40B4-BE49-F238E27FC236}">
                <a16:creationId xmlns:a16="http://schemas.microsoft.com/office/drawing/2014/main" id="{710D07FF-1C76-4D16-8456-4CA8689A309B}"/>
              </a:ext>
            </a:extLst>
          </p:cNvPr>
          <p:cNvPicPr preferRelativeResize="0"/>
          <p:nvPr/>
        </p:nvPicPr>
        <p:blipFill rotWithShape="1">
          <a:blip r:embed="rId4">
            <a:alphaModFix/>
          </a:blip>
          <a:srcRect r="5770"/>
          <a:stretch/>
        </p:blipFill>
        <p:spPr>
          <a:xfrm rot="5400000">
            <a:off x="241057" y="1053362"/>
            <a:ext cx="2146663" cy="1701573"/>
          </a:xfrm>
          <a:prstGeom prst="rect">
            <a:avLst/>
          </a:prstGeom>
          <a:noFill/>
          <a:ln>
            <a:noFill/>
          </a:ln>
        </p:spPr>
      </p:pic>
      <p:sp>
        <p:nvSpPr>
          <p:cNvPr id="8" name="Star: 5 Points 7">
            <a:extLst>
              <a:ext uri="{FF2B5EF4-FFF2-40B4-BE49-F238E27FC236}">
                <a16:creationId xmlns:a16="http://schemas.microsoft.com/office/drawing/2014/main" id="{6F08A9B9-E42A-47FE-A472-6E672D370B19}"/>
              </a:ext>
            </a:extLst>
          </p:cNvPr>
          <p:cNvSpPr/>
          <p:nvPr/>
        </p:nvSpPr>
        <p:spPr>
          <a:xfrm>
            <a:off x="1078437" y="1024987"/>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ar: 5 Points 8">
            <a:extLst>
              <a:ext uri="{FF2B5EF4-FFF2-40B4-BE49-F238E27FC236}">
                <a16:creationId xmlns:a16="http://schemas.microsoft.com/office/drawing/2014/main" id="{93323BEE-3555-47AA-A0E6-B2C978AA05DC}"/>
              </a:ext>
            </a:extLst>
          </p:cNvPr>
          <p:cNvSpPr/>
          <p:nvPr/>
        </p:nvSpPr>
        <p:spPr>
          <a:xfrm>
            <a:off x="10995405" y="142612"/>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ar: 5 Points 9">
            <a:extLst>
              <a:ext uri="{FF2B5EF4-FFF2-40B4-BE49-F238E27FC236}">
                <a16:creationId xmlns:a16="http://schemas.microsoft.com/office/drawing/2014/main" id="{F090A9E4-47F6-4CF9-A018-83967EB0D67B}"/>
              </a:ext>
            </a:extLst>
          </p:cNvPr>
          <p:cNvSpPr/>
          <p:nvPr/>
        </p:nvSpPr>
        <p:spPr>
          <a:xfrm>
            <a:off x="10840135" y="4867198"/>
            <a:ext cx="922367" cy="76204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0078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THANK YOU!</a:t>
            </a:r>
          </a:p>
        </p:txBody>
      </p:sp>
      <p:sp>
        <p:nvSpPr>
          <p:cNvPr id="5" name="Subtitle 2">
            <a:extLst>
              <a:ext uri="{FF2B5EF4-FFF2-40B4-BE49-F238E27FC236}">
                <a16:creationId xmlns:a16="http://schemas.microsoft.com/office/drawing/2014/main" id="{E6E574C6-D720-4105-B709-FC141786FB35}"/>
              </a:ext>
            </a:extLst>
          </p:cNvPr>
          <p:cNvSpPr txBox="1">
            <a:spLocks/>
          </p:cNvSpPr>
          <p:nvPr/>
        </p:nvSpPr>
        <p:spPr>
          <a:xfrm>
            <a:off x="1078437" y="2179151"/>
            <a:ext cx="10458242" cy="365679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2400" dirty="0">
                <a:solidFill>
                  <a:srgbClr val="FF0000"/>
                </a:solidFill>
                <a:latin typeface="Twinkl" panose="02000000000000000000" pitchFamily="2" charset="0"/>
              </a:rPr>
              <a:t>We look forward to working in a partnership with you, to provide the best start to your child’s learning and Elston All Saints. </a:t>
            </a:r>
          </a:p>
          <a:p>
            <a:pPr marL="0" indent="0" algn="ctr">
              <a:buNone/>
            </a:pPr>
            <a:endParaRPr lang="en-US" dirty="0">
              <a:solidFill>
                <a:schemeClr val="tx1"/>
              </a:solidFill>
              <a:latin typeface="Twinkl" panose="02000000000000000000" pitchFamily="2" charset="0"/>
            </a:endParaRPr>
          </a:p>
          <a:p>
            <a:pPr marL="0" indent="0" algn="ctr">
              <a:buNone/>
            </a:pPr>
            <a:r>
              <a:rPr lang="en-US" sz="2000" dirty="0">
                <a:solidFill>
                  <a:schemeClr val="tx1"/>
                </a:solidFill>
                <a:latin typeface="Twinkl" panose="02000000000000000000" pitchFamily="2" charset="0"/>
              </a:rPr>
              <a:t>We offer an open-door policy so please don’t </a:t>
            </a:r>
          </a:p>
          <a:p>
            <a:pPr marL="0" indent="0" algn="ctr">
              <a:buNone/>
            </a:pPr>
            <a:r>
              <a:rPr lang="en-US" sz="2000" dirty="0">
                <a:solidFill>
                  <a:schemeClr val="tx1"/>
                </a:solidFill>
                <a:latin typeface="Twinkl" panose="02000000000000000000" pitchFamily="2" charset="0"/>
              </a:rPr>
              <a:t>hesitate to come and see us.</a:t>
            </a:r>
            <a:endParaRPr lang="en-GB" sz="2000" dirty="0">
              <a:solidFill>
                <a:schemeClr val="tx1"/>
              </a:solidFill>
              <a:latin typeface="Twinkl" panose="02000000000000000000" pitchFamily="2" charset="0"/>
            </a:endParaRPr>
          </a:p>
          <a:p>
            <a:pPr marL="0" indent="0" algn="ctr">
              <a:buNone/>
            </a:pPr>
            <a:endParaRPr lang="en-GB" sz="2400" dirty="0">
              <a:solidFill>
                <a:srgbClr val="FF0000"/>
              </a:solidFill>
              <a:effectLst/>
              <a:latin typeface="Twinkl" panose="02000000000000000000" pitchFamily="2"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651EBCD-0846-4C17-BF5C-EEA825690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9600" y="3700902"/>
            <a:ext cx="2983754" cy="2135042"/>
          </a:xfrm>
          <a:prstGeom prst="rect">
            <a:avLst/>
          </a:prstGeom>
        </p:spPr>
      </p:pic>
      <p:pic>
        <p:nvPicPr>
          <p:cNvPr id="2050" name="Picture 2" descr="Elston All Saints (@Elstonallsaints) / X">
            <a:extLst>
              <a:ext uri="{FF2B5EF4-FFF2-40B4-BE49-F238E27FC236}">
                <a16:creationId xmlns:a16="http://schemas.microsoft.com/office/drawing/2014/main" id="{62A06EA6-220C-494A-931B-2BC8DCAED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63" y="363898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1208889" y="830817"/>
            <a:ext cx="9774221" cy="974537"/>
          </a:xfrm>
        </p:spPr>
        <p:txBody>
          <a:bodyPr>
            <a:normAutofit/>
          </a:bodyPr>
          <a:lstStyle/>
          <a:p>
            <a:pPr algn="ctr"/>
            <a:r>
              <a:rPr lang="en-GB" sz="6000" dirty="0">
                <a:latin typeface="Twinkl" panose="02000000000000000000" pitchFamily="2" charset="0"/>
              </a:rPr>
              <a:t>Partnership with parents</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1490593" y="2087880"/>
            <a:ext cx="9210811" cy="3611880"/>
          </a:xfrm>
        </p:spPr>
        <p:txBody>
          <a:bodyPr>
            <a:normAutofit/>
          </a:bodyPr>
          <a:lstStyle/>
          <a:p>
            <a:pPr algn="ctr"/>
            <a:r>
              <a:rPr lang="en-GB" sz="2000" dirty="0">
                <a:solidFill>
                  <a:srgbClr val="FF0000"/>
                </a:solidFill>
                <a:latin typeface="Twinkl" panose="02000000000000000000" pitchFamily="2" charset="0"/>
              </a:rPr>
              <a:t>Starting nursery can be an exciting time for you and your child, however it is also normal to feel anxious and have questions. </a:t>
            </a:r>
          </a:p>
          <a:p>
            <a:pPr algn="ctr"/>
            <a:endParaRPr lang="en-GB" sz="2000" dirty="0">
              <a:solidFill>
                <a:srgbClr val="FF0000"/>
              </a:solidFill>
              <a:latin typeface="Twinkl" panose="02000000000000000000" pitchFamily="2" charset="0"/>
            </a:endParaRPr>
          </a:p>
          <a:p>
            <a:pPr algn="ctr"/>
            <a:r>
              <a:rPr lang="en-GB" sz="2000" dirty="0">
                <a:solidFill>
                  <a:srgbClr val="FF0000"/>
                </a:solidFill>
                <a:latin typeface="Twinkl" panose="02000000000000000000" pitchFamily="2" charset="0"/>
              </a:rPr>
              <a:t>We are here to work in partnership with you, recognising and valuing your role as your child’s first and most important educator. We will build positive relationships with you and involve you fully in your child’s learning journey.</a:t>
            </a:r>
          </a:p>
        </p:txBody>
      </p:sp>
    </p:spTree>
    <p:extLst>
      <p:ext uri="{BB962C8B-B14F-4D97-AF65-F5344CB8AC3E}">
        <p14:creationId xmlns:p14="http://schemas.microsoft.com/office/powerpoint/2010/main" val="4069570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1208889" y="800337"/>
            <a:ext cx="9774221" cy="974537"/>
          </a:xfrm>
        </p:spPr>
        <p:txBody>
          <a:bodyPr>
            <a:normAutofit/>
          </a:bodyPr>
          <a:lstStyle/>
          <a:p>
            <a:pPr algn="ctr"/>
            <a:r>
              <a:rPr lang="en-GB" sz="6000">
                <a:latin typeface="Twinkl" panose="02000000000000000000" pitchFamily="2" charset="0"/>
              </a:rPr>
              <a:t>Our curriculum</a:t>
            </a:r>
            <a:endParaRPr lang="en-GB" sz="6000" dirty="0">
              <a:latin typeface="Twinkl" panose="02000000000000000000" pitchFamily="2" charset="0"/>
            </a:endParaRPr>
          </a:p>
        </p:txBody>
      </p:sp>
      <p:pic>
        <p:nvPicPr>
          <p:cNvPr id="1026" name="Picture 2" descr="EYFS | St Matthew's Primary">
            <a:extLst>
              <a:ext uri="{FF2B5EF4-FFF2-40B4-BE49-F238E27FC236}">
                <a16:creationId xmlns:a16="http://schemas.microsoft.com/office/drawing/2014/main" id="{C733CBAC-8583-45A8-A747-D0D389330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068" y="1774874"/>
            <a:ext cx="4076114" cy="4076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EYFS | Little Lancing | Day Nursery &amp; Forest School | childcare for ...">
            <a:extLst>
              <a:ext uri="{FF2B5EF4-FFF2-40B4-BE49-F238E27FC236}">
                <a16:creationId xmlns:a16="http://schemas.microsoft.com/office/drawing/2014/main" id="{521C655A-5F53-4AA0-91FB-7C883D040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9615" y="1951269"/>
            <a:ext cx="5957317" cy="3723323"/>
          </a:xfrm>
          <a:prstGeom prst="rect">
            <a:avLst/>
          </a:prstGeom>
          <a:noFill/>
          <a:extLst>
            <a:ext uri="{909E8E84-426E-40DD-AFC4-6F175D3DCCD1}">
              <a14:hiddenFill xmlns:a14="http://schemas.microsoft.com/office/drawing/2010/main">
                <a:solidFill>
                  <a:srgbClr val="FFFFFF"/>
                </a:solidFill>
              </a14:hiddenFill>
            </a:ext>
          </a:extLst>
        </p:spPr>
      </p:pic>
      <p:sp>
        <p:nvSpPr>
          <p:cNvPr id="4" name="Star: 5 Points 3">
            <a:extLst>
              <a:ext uri="{FF2B5EF4-FFF2-40B4-BE49-F238E27FC236}">
                <a16:creationId xmlns:a16="http://schemas.microsoft.com/office/drawing/2014/main" id="{6ACE379C-1474-4BC9-ADBD-B96A7128E28C}"/>
              </a:ext>
            </a:extLst>
          </p:cNvPr>
          <p:cNvSpPr/>
          <p:nvPr/>
        </p:nvSpPr>
        <p:spPr>
          <a:xfrm>
            <a:off x="4321743" y="4581625"/>
            <a:ext cx="490889" cy="4235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tar: 5 Points 6">
            <a:extLst>
              <a:ext uri="{FF2B5EF4-FFF2-40B4-BE49-F238E27FC236}">
                <a16:creationId xmlns:a16="http://schemas.microsoft.com/office/drawing/2014/main" id="{41CE2A3A-C8A5-441A-A952-D791A0CE4CB2}"/>
              </a:ext>
            </a:extLst>
          </p:cNvPr>
          <p:cNvSpPr/>
          <p:nvPr/>
        </p:nvSpPr>
        <p:spPr>
          <a:xfrm>
            <a:off x="2250707" y="1651316"/>
            <a:ext cx="490889" cy="4235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tar: 5 Points 7">
            <a:extLst>
              <a:ext uri="{FF2B5EF4-FFF2-40B4-BE49-F238E27FC236}">
                <a16:creationId xmlns:a16="http://schemas.microsoft.com/office/drawing/2014/main" id="{E8B6FC27-44A7-4D26-82FC-EB0661FC2D7B}"/>
              </a:ext>
            </a:extLst>
          </p:cNvPr>
          <p:cNvSpPr/>
          <p:nvPr/>
        </p:nvSpPr>
        <p:spPr>
          <a:xfrm>
            <a:off x="1422934" y="5241455"/>
            <a:ext cx="490889" cy="42351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0739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1208889" y="800337"/>
            <a:ext cx="9774221" cy="974537"/>
          </a:xfrm>
        </p:spPr>
        <p:txBody>
          <a:bodyPr>
            <a:normAutofit/>
          </a:bodyPr>
          <a:lstStyle/>
          <a:p>
            <a:pPr algn="ctr"/>
            <a:r>
              <a:rPr lang="en-GB" sz="6000">
                <a:latin typeface="Twinkl" panose="02000000000000000000" pitchFamily="2" charset="0"/>
              </a:rPr>
              <a:t>Our curriculum</a:t>
            </a:r>
            <a:endParaRPr lang="en-GB" sz="6000" dirty="0">
              <a:latin typeface="Twinkl" panose="02000000000000000000" pitchFamily="2" charset="0"/>
            </a:endParaRPr>
          </a:p>
        </p:txBody>
      </p:sp>
      <p:pic>
        <p:nvPicPr>
          <p:cNvPr id="8" name="Picture 7">
            <a:extLst>
              <a:ext uri="{FF2B5EF4-FFF2-40B4-BE49-F238E27FC236}">
                <a16:creationId xmlns:a16="http://schemas.microsoft.com/office/drawing/2014/main" id="{7A97DC2F-FED7-48C1-8AEF-B3A21EADE936}"/>
              </a:ext>
            </a:extLst>
          </p:cNvPr>
          <p:cNvPicPr>
            <a:picLocks noChangeAspect="1"/>
          </p:cNvPicPr>
          <p:nvPr/>
        </p:nvPicPr>
        <p:blipFill>
          <a:blip r:embed="rId2"/>
          <a:stretch>
            <a:fillRect/>
          </a:stretch>
        </p:blipFill>
        <p:spPr>
          <a:xfrm>
            <a:off x="1125056" y="2000735"/>
            <a:ext cx="10290506" cy="1943115"/>
          </a:xfrm>
          <a:prstGeom prst="rect">
            <a:avLst/>
          </a:prstGeom>
        </p:spPr>
      </p:pic>
    </p:spTree>
    <p:extLst>
      <p:ext uri="{BB962C8B-B14F-4D97-AF65-F5344CB8AC3E}">
        <p14:creationId xmlns:p14="http://schemas.microsoft.com/office/powerpoint/2010/main" val="86362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a:latin typeface="Twinkl" panose="02000000000000000000" pitchFamily="2" charset="0"/>
              </a:rPr>
              <a:t>Our school day</a:t>
            </a:r>
            <a:endParaRPr lang="en-GB" sz="6000" dirty="0">
              <a:latin typeface="Twinkl" panose="02000000000000000000" pitchFamily="2" charset="0"/>
            </a:endParaRP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980054" y="2087880"/>
            <a:ext cx="10556625" cy="3225265"/>
          </a:xfrm>
        </p:spPr>
        <p:txBody>
          <a:bodyPr>
            <a:noAutofit/>
          </a:bodyPr>
          <a:lstStyle/>
          <a:p>
            <a:r>
              <a:rPr lang="en-GB" sz="2800" dirty="0">
                <a:solidFill>
                  <a:srgbClr val="FF0000"/>
                </a:solidFill>
                <a:latin typeface="Twinkl" panose="02000000000000000000" pitchFamily="2" charset="0"/>
              </a:rPr>
              <a:t>9.00am-3.00pm</a:t>
            </a:r>
          </a:p>
          <a:p>
            <a:r>
              <a:rPr lang="en-GB" sz="2400" dirty="0">
                <a:latin typeface="Twinkl" panose="02000000000000000000" pitchFamily="2" charset="0"/>
              </a:rPr>
              <a:t>Attendance and punctuality are important so please arrive on time</a:t>
            </a:r>
          </a:p>
          <a:p>
            <a:pPr marL="342900" indent="-342900">
              <a:buFont typeface="Wingdings" panose="05000000000000000000" pitchFamily="2" charset="2"/>
              <a:buChar char="q"/>
            </a:pPr>
            <a:r>
              <a:rPr lang="en-GB" sz="2400" dirty="0">
                <a:latin typeface="Twinkl" panose="02000000000000000000" pitchFamily="2" charset="0"/>
              </a:rPr>
              <a:t>Any illnesses or holidays must be reported to the office</a:t>
            </a:r>
          </a:p>
          <a:p>
            <a:pPr marL="342900" indent="-342900">
              <a:buFont typeface="Wingdings" panose="05000000000000000000" pitchFamily="2" charset="2"/>
              <a:buChar char="q"/>
            </a:pPr>
            <a:r>
              <a:rPr lang="en-GB" sz="2400" dirty="0">
                <a:latin typeface="Twinkl" panose="02000000000000000000" pitchFamily="2" charset="0"/>
              </a:rPr>
              <a:t>First aid will be communicated through email or telephone if more serious</a:t>
            </a:r>
            <a:endParaRPr lang="en-GB" dirty="0">
              <a:latin typeface="Twinkl" panose="02000000000000000000" pitchFamily="2" charset="0"/>
            </a:endParaRPr>
          </a:p>
          <a:p>
            <a:pPr marL="285750" indent="-285750">
              <a:buFont typeface="Wingdings" panose="05000000000000000000" pitchFamily="2" charset="2"/>
              <a:buChar char="q"/>
            </a:pPr>
            <a:endParaRPr lang="en-GB" sz="2000" dirty="0">
              <a:solidFill>
                <a:srgbClr val="FF0000"/>
              </a:solidFill>
              <a:latin typeface="Twinkl" panose="02000000000000000000" pitchFamily="2" charset="0"/>
            </a:endParaRPr>
          </a:p>
          <a:p>
            <a:r>
              <a:rPr lang="en-GB" sz="2000" dirty="0">
                <a:solidFill>
                  <a:srgbClr val="FF0000"/>
                </a:solidFill>
                <a:latin typeface="Twinkl" panose="02000000000000000000" pitchFamily="2" charset="0"/>
              </a:rPr>
              <a:t>.</a:t>
            </a:r>
          </a:p>
        </p:txBody>
      </p:sp>
      <p:pic>
        <p:nvPicPr>
          <p:cNvPr id="4" name="Picture 2" descr="Image result for clipart clock child">
            <a:extLst>
              <a:ext uri="{FF2B5EF4-FFF2-40B4-BE49-F238E27FC236}">
                <a16:creationId xmlns:a16="http://schemas.microsoft.com/office/drawing/2014/main" id="{0D3AA75F-57CB-4C71-BFF2-6BA309039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0887" y="1406008"/>
            <a:ext cx="2485614" cy="2022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921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555221"/>
          </a:xfrm>
        </p:spPr>
        <p:txBody>
          <a:bodyPr>
            <a:normAutofit/>
          </a:bodyPr>
          <a:lstStyle/>
          <a:p>
            <a:pPr algn="ctr"/>
            <a:r>
              <a:rPr lang="en-GB" sz="3600" b="1" i="0" u="none" strike="noStrike" baseline="0" dirty="0">
                <a:solidFill>
                  <a:srgbClr val="E3167C"/>
                </a:solidFill>
                <a:latin typeface="SassoonPrimaryInfant"/>
              </a:rPr>
              <a:t>Our Morning Routine</a:t>
            </a:r>
            <a:endParaRPr lang="en-GB" sz="3600" dirty="0">
              <a:latin typeface="Twinkl" panose="02000000000000000000" pitchFamily="2" charset="0"/>
            </a:endParaRP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655320" y="1587367"/>
            <a:ext cx="10556625" cy="3225265"/>
          </a:xfrm>
        </p:spPr>
        <p:txBody>
          <a:bodyPr>
            <a:noAutofit/>
          </a:bodyPr>
          <a:lstStyle/>
          <a:p>
            <a:pPr marL="285750" indent="-285750">
              <a:buFont typeface="Wingdings" panose="05000000000000000000" pitchFamily="2" charset="2"/>
              <a:buChar char="q"/>
            </a:pPr>
            <a:r>
              <a:rPr lang="en-US" sz="2000" dirty="0">
                <a:solidFill>
                  <a:srgbClr val="FF0000"/>
                </a:solidFill>
                <a:latin typeface="Twinkl" panose="02000000000000000000" pitchFamily="2" charset="0"/>
              </a:rPr>
              <a:t>8.30 – 9.00 am – Arrive at school, self registration, exploring.</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9.00 am – RWI phonics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9.10am – 10.15 am Exploring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10.30 – Snack and Story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Let’s Explore!</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10.45 am - Math's carpet time</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10.55 am – Exploring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11.45 am – Singing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12.00 pm - Lunch</a:t>
            </a:r>
          </a:p>
          <a:p>
            <a:r>
              <a:rPr lang="en-GB" sz="2000" dirty="0">
                <a:solidFill>
                  <a:srgbClr val="FF0000"/>
                </a:solidFill>
                <a:latin typeface="Twinkl" panose="02000000000000000000" pitchFamily="2" charset="0"/>
              </a:rPr>
              <a:t>.</a:t>
            </a:r>
          </a:p>
        </p:txBody>
      </p:sp>
    </p:spTree>
    <p:extLst>
      <p:ext uri="{BB962C8B-B14F-4D97-AF65-F5344CB8AC3E}">
        <p14:creationId xmlns:p14="http://schemas.microsoft.com/office/powerpoint/2010/main" val="245676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555221"/>
          </a:xfrm>
        </p:spPr>
        <p:txBody>
          <a:bodyPr>
            <a:normAutofit/>
          </a:bodyPr>
          <a:lstStyle/>
          <a:p>
            <a:pPr algn="ctr"/>
            <a:r>
              <a:rPr lang="en-GB" sz="3600" b="1" i="0" u="none" strike="noStrike" baseline="0" dirty="0">
                <a:solidFill>
                  <a:srgbClr val="E3167C"/>
                </a:solidFill>
                <a:latin typeface="SassoonPrimaryInfant"/>
              </a:rPr>
              <a:t>Our </a:t>
            </a:r>
            <a:r>
              <a:rPr lang="en-GB" sz="3600" b="1" dirty="0">
                <a:solidFill>
                  <a:srgbClr val="E3167C"/>
                </a:solidFill>
                <a:latin typeface="SassoonPrimaryInfant"/>
              </a:rPr>
              <a:t>A</a:t>
            </a:r>
            <a:r>
              <a:rPr lang="en-GB" sz="3600" b="1" i="0" u="none" strike="noStrike" baseline="0" dirty="0">
                <a:solidFill>
                  <a:srgbClr val="E3167C"/>
                </a:solidFill>
                <a:latin typeface="SassoonPrimaryInfant"/>
              </a:rPr>
              <a:t>fternoon Routine</a:t>
            </a:r>
            <a:endParaRPr lang="en-GB" sz="3600" dirty="0">
              <a:latin typeface="Twinkl" panose="02000000000000000000" pitchFamily="2" charset="0"/>
            </a:endParaRP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655320" y="1962752"/>
            <a:ext cx="10556625" cy="3225265"/>
          </a:xfrm>
        </p:spPr>
        <p:txBody>
          <a:bodyPr>
            <a:noAutofit/>
          </a:bodyPr>
          <a:lstStyle/>
          <a:p>
            <a:pPr marL="285750" indent="-285750">
              <a:buFont typeface="Wingdings" panose="05000000000000000000" pitchFamily="2" charset="2"/>
              <a:buChar char="q"/>
            </a:pPr>
            <a:r>
              <a:rPr lang="en-US" sz="2000" dirty="0">
                <a:solidFill>
                  <a:srgbClr val="FF0000"/>
                </a:solidFill>
                <a:latin typeface="Twinkl" panose="02000000000000000000" pitchFamily="2" charset="0"/>
              </a:rPr>
              <a:t>1.00 pm Register and ‘Wake and Shake’</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1.10 - Learning Journey/Music/ P.E/ Forest School/Squiggle while you wiggle/Dough Disco</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1.25 – Exploring </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2.50 pm Story and end of day prayer</a:t>
            </a:r>
          </a:p>
          <a:p>
            <a:pPr marL="285750" indent="-285750">
              <a:buFont typeface="Wingdings" panose="05000000000000000000" pitchFamily="2" charset="2"/>
              <a:buChar char="q"/>
            </a:pPr>
            <a:r>
              <a:rPr lang="en-US" sz="2000" dirty="0">
                <a:solidFill>
                  <a:srgbClr val="FF0000"/>
                </a:solidFill>
                <a:latin typeface="Twinkl" panose="02000000000000000000" pitchFamily="2" charset="0"/>
              </a:rPr>
              <a:t>3.00 pm Home time</a:t>
            </a:r>
            <a:endParaRPr lang="en-GB" sz="2000" dirty="0">
              <a:solidFill>
                <a:srgbClr val="FF0000"/>
              </a:solidFill>
              <a:latin typeface="Twinkl" panose="02000000000000000000" pitchFamily="2" charset="0"/>
            </a:endParaRPr>
          </a:p>
          <a:p>
            <a:endParaRPr lang="en-GB" sz="2000" dirty="0">
              <a:solidFill>
                <a:srgbClr val="FF0000"/>
              </a:solidFill>
              <a:latin typeface="Twinkl" panose="02000000000000000000" pitchFamily="2" charset="0"/>
            </a:endParaRPr>
          </a:p>
        </p:txBody>
      </p:sp>
    </p:spTree>
    <p:extLst>
      <p:ext uri="{BB962C8B-B14F-4D97-AF65-F5344CB8AC3E}">
        <p14:creationId xmlns:p14="http://schemas.microsoft.com/office/powerpoint/2010/main" val="229594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EA28-D1C6-4229-B5F7-6B73DE4734C4}"/>
              </a:ext>
            </a:extLst>
          </p:cNvPr>
          <p:cNvSpPr>
            <a:spLocks noGrp="1"/>
          </p:cNvSpPr>
          <p:nvPr>
            <p:ph type="ctrTitle"/>
          </p:nvPr>
        </p:nvSpPr>
        <p:spPr>
          <a:xfrm>
            <a:off x="655320" y="830817"/>
            <a:ext cx="10881359" cy="1150383"/>
          </a:xfrm>
        </p:spPr>
        <p:txBody>
          <a:bodyPr>
            <a:normAutofit/>
          </a:bodyPr>
          <a:lstStyle/>
          <a:p>
            <a:pPr algn="ctr"/>
            <a:r>
              <a:rPr lang="en-GB" sz="6000" dirty="0">
                <a:latin typeface="Twinkl" panose="02000000000000000000" pitchFamily="2" charset="0"/>
              </a:rPr>
              <a:t>What will your child need?</a:t>
            </a:r>
          </a:p>
        </p:txBody>
      </p:sp>
      <p:sp>
        <p:nvSpPr>
          <p:cNvPr id="3" name="Subtitle 2">
            <a:extLst>
              <a:ext uri="{FF2B5EF4-FFF2-40B4-BE49-F238E27FC236}">
                <a16:creationId xmlns:a16="http://schemas.microsoft.com/office/drawing/2014/main" id="{A5C7B2FE-AC5E-465E-891E-1B85A5FCC134}"/>
              </a:ext>
            </a:extLst>
          </p:cNvPr>
          <p:cNvSpPr>
            <a:spLocks noGrp="1"/>
          </p:cNvSpPr>
          <p:nvPr>
            <p:ph type="subTitle" idx="1"/>
          </p:nvPr>
        </p:nvSpPr>
        <p:spPr>
          <a:xfrm>
            <a:off x="980054" y="2087880"/>
            <a:ext cx="9500371" cy="4045983"/>
          </a:xfrm>
        </p:spPr>
        <p:txBody>
          <a:bodyPr>
            <a:noAutofit/>
          </a:bodyPr>
          <a:lstStyle/>
          <a:p>
            <a:r>
              <a:rPr lang="en-GB" sz="2800" dirty="0">
                <a:solidFill>
                  <a:srgbClr val="FF0000"/>
                </a:solidFill>
                <a:latin typeface="Twinkl" panose="02000000000000000000" pitchFamily="2" charset="0"/>
              </a:rPr>
              <a:t>Learning can be a messy process!</a:t>
            </a:r>
          </a:p>
          <a:p>
            <a:r>
              <a:rPr lang="en-GB" sz="2000" dirty="0">
                <a:solidFill>
                  <a:srgbClr val="FF0000"/>
                </a:solidFill>
                <a:latin typeface="Twinkl" panose="02000000000000000000" pitchFamily="2" charset="0"/>
              </a:rPr>
              <a:t>Your child will need:</a:t>
            </a:r>
          </a:p>
          <a:p>
            <a:pPr marL="285750" indent="-285750">
              <a:buFont typeface="Wingdings" panose="05000000000000000000" pitchFamily="2" charset="2"/>
              <a:buChar char="q"/>
            </a:pPr>
            <a:r>
              <a:rPr lang="en-GB" sz="2000" dirty="0">
                <a:solidFill>
                  <a:srgbClr val="FF0000"/>
                </a:solidFill>
                <a:latin typeface="Twinkl" panose="02000000000000000000" pitchFamily="2" charset="0"/>
              </a:rPr>
              <a:t>A full set of clothes on their peg </a:t>
            </a:r>
          </a:p>
          <a:p>
            <a:pPr marL="285750" indent="-285750">
              <a:buFont typeface="Wingdings" panose="05000000000000000000" pitchFamily="2" charset="2"/>
              <a:buChar char="q"/>
            </a:pPr>
            <a:r>
              <a:rPr lang="en-GB" sz="2000" dirty="0">
                <a:solidFill>
                  <a:srgbClr val="FF0000"/>
                </a:solidFill>
                <a:latin typeface="Twinkl" panose="02000000000000000000" pitchFamily="2" charset="0"/>
              </a:rPr>
              <a:t>Waterproof coats in bad weather</a:t>
            </a:r>
          </a:p>
          <a:p>
            <a:pPr marL="285750" indent="-285750">
              <a:buFont typeface="Wingdings" panose="05000000000000000000" pitchFamily="2" charset="2"/>
              <a:buChar char="q"/>
            </a:pPr>
            <a:r>
              <a:rPr lang="en-GB" sz="2000" dirty="0">
                <a:solidFill>
                  <a:srgbClr val="FF0000"/>
                </a:solidFill>
                <a:latin typeface="Twinkl" panose="02000000000000000000" pitchFamily="2" charset="0"/>
              </a:rPr>
              <a:t>Wellies (to be left in school if possible)</a:t>
            </a:r>
            <a:endParaRPr lang="en-GB" sz="2000" dirty="0">
              <a:latin typeface="Twinkl" panose="02000000000000000000" pitchFamily="2" charset="0"/>
            </a:endParaRPr>
          </a:p>
          <a:p>
            <a:r>
              <a:rPr lang="en-GB" sz="2000" dirty="0">
                <a:solidFill>
                  <a:srgbClr val="FF0000"/>
                </a:solidFill>
                <a:latin typeface="Twinkl" panose="02000000000000000000" pitchFamily="2" charset="0"/>
              </a:rPr>
              <a:t>.</a:t>
            </a:r>
          </a:p>
        </p:txBody>
      </p:sp>
      <p:pic>
        <p:nvPicPr>
          <p:cNvPr id="4098" name="Picture 2" descr="Image result for wellies  kids">
            <a:extLst>
              <a:ext uri="{FF2B5EF4-FFF2-40B4-BE49-F238E27FC236}">
                <a16:creationId xmlns:a16="http://schemas.microsoft.com/office/drawing/2014/main" id="{C96CD2D7-A55A-42F6-8724-BFF2B5CDA9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443" y="2087880"/>
            <a:ext cx="2276475" cy="23717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result for waterproof coat  kids">
            <a:extLst>
              <a:ext uri="{FF2B5EF4-FFF2-40B4-BE49-F238E27FC236}">
                <a16:creationId xmlns:a16="http://schemas.microsoft.com/office/drawing/2014/main" id="{4339A0F7-EFF5-406D-98D4-88EE422D37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5994" y="2801183"/>
            <a:ext cx="1819275"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96148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1166B70721444886660EAEB93B9207" ma:contentTypeVersion="20" ma:contentTypeDescription="Create a new document." ma:contentTypeScope="" ma:versionID="27243c3b90ef00b6abb90a5827572024">
  <xsd:schema xmlns:xsd="http://www.w3.org/2001/XMLSchema" xmlns:xs="http://www.w3.org/2001/XMLSchema" xmlns:p="http://schemas.microsoft.com/office/2006/metadata/properties" xmlns:ns2="5d30d70c-f63e-4d80-b9c3-5a8775a143fc" xmlns:ns3="2afb3003-f8c3-470b-a53a-721f571bd47c" targetNamespace="http://schemas.microsoft.com/office/2006/metadata/properties" ma:root="true" ma:fieldsID="664302e29fbbbcbd144493a501dfc55f" ns2:_="" ns3:_="">
    <xsd:import namespace="5d30d70c-f63e-4d80-b9c3-5a8775a143fc"/>
    <xsd:import namespace="2afb3003-f8c3-470b-a53a-721f571bd4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30d70c-f63e-4d80-b9c3-5a8775a143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dd81f10-01e8-4a03-a487-baaf7495584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fb3003-f8c3-470b-a53a-721f571bd47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9cbde52-bbe3-45f6-8950-f97fe79d26dd}" ma:internalName="TaxCatchAll" ma:showField="CatchAllData" ma:web="2afb3003-f8c3-470b-a53a-721f571bd4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CA883-F0FA-4AA8-BFC8-D9BC37FCC7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30d70c-f63e-4d80-b9c3-5a8775a143fc"/>
    <ds:schemaRef ds:uri="2afb3003-f8c3-470b-a53a-721f571bd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154C2B-E53E-4506-942D-8A353319D3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TM10001114[[fn=Gallery]]</Template>
  <TotalTime>327</TotalTime>
  <Words>1007</Words>
  <Application>Microsoft Office PowerPoint</Application>
  <PresentationFormat>Widescreen</PresentationFormat>
  <Paragraphs>139</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Century Gothic</vt:lpstr>
      <vt:lpstr>SassoonPrimaryInfant</vt:lpstr>
      <vt:lpstr>Twinkl</vt:lpstr>
      <vt:lpstr>Wingdings</vt:lpstr>
      <vt:lpstr>Wingdings 3</vt:lpstr>
      <vt:lpstr>Gallery</vt:lpstr>
      <vt:lpstr>Welcome to nursery</vt:lpstr>
      <vt:lpstr>Meet the team</vt:lpstr>
      <vt:lpstr>Partnership with parents</vt:lpstr>
      <vt:lpstr>Our curriculum</vt:lpstr>
      <vt:lpstr>Our curriculum</vt:lpstr>
      <vt:lpstr>Our school day</vt:lpstr>
      <vt:lpstr>Our Morning Routine</vt:lpstr>
      <vt:lpstr>Our Afternoon Routine</vt:lpstr>
      <vt:lpstr>What will your child need?</vt:lpstr>
      <vt:lpstr>School uniform</vt:lpstr>
      <vt:lpstr>Learning through play</vt:lpstr>
      <vt:lpstr>Nursery provision</vt:lpstr>
      <vt:lpstr>Outdoor learning</vt:lpstr>
      <vt:lpstr>Children’s independence </vt:lpstr>
      <vt:lpstr>Snack and lunch</vt:lpstr>
      <vt:lpstr>Reading</vt:lpstr>
      <vt:lpstr>Opportunities for home engagement</vt:lpstr>
      <vt:lpstr>Our learning journey</vt:lpstr>
      <vt:lpstr>Getting ready for nursery</vt:lpstr>
      <vt:lpstr>Transition dates</vt:lpstr>
      <vt:lpstr>Chatterboxes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nursery</dc:title>
  <dc:creator>Kelly Charters</dc:creator>
  <cp:lastModifiedBy>Sophie Walker</cp:lastModifiedBy>
  <cp:revision>18</cp:revision>
  <dcterms:created xsi:type="dcterms:W3CDTF">2024-06-10T12:44:44Z</dcterms:created>
  <dcterms:modified xsi:type="dcterms:W3CDTF">2025-08-06T12:58:00Z</dcterms:modified>
</cp:coreProperties>
</file>